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handoutMasterIdLst>
    <p:handoutMasterId r:id="rId74"/>
  </p:handoutMasterIdLst>
  <p:sldIdLst>
    <p:sldId id="256" r:id="rId2"/>
    <p:sldId id="346" r:id="rId3"/>
    <p:sldId id="347" r:id="rId4"/>
    <p:sldId id="348" r:id="rId5"/>
    <p:sldId id="349" r:id="rId6"/>
    <p:sldId id="258" r:id="rId7"/>
    <p:sldId id="312" r:id="rId8"/>
    <p:sldId id="313" r:id="rId9"/>
    <p:sldId id="314" r:id="rId10"/>
    <p:sldId id="315" r:id="rId11"/>
    <p:sldId id="317" r:id="rId12"/>
    <p:sldId id="318" r:id="rId13"/>
    <p:sldId id="319" r:id="rId14"/>
    <p:sldId id="320" r:id="rId15"/>
    <p:sldId id="321" r:id="rId16"/>
    <p:sldId id="322" r:id="rId17"/>
    <p:sldId id="265" r:id="rId18"/>
    <p:sldId id="267" r:id="rId19"/>
    <p:sldId id="268" r:id="rId20"/>
    <p:sldId id="269" r:id="rId21"/>
    <p:sldId id="270" r:id="rId22"/>
    <p:sldId id="271" r:id="rId23"/>
    <p:sldId id="272" r:id="rId24"/>
    <p:sldId id="273" r:id="rId25"/>
    <p:sldId id="323" r:id="rId26"/>
    <p:sldId id="324" r:id="rId27"/>
    <p:sldId id="325" r:id="rId28"/>
    <p:sldId id="326" r:id="rId29"/>
    <p:sldId id="327" r:id="rId30"/>
    <p:sldId id="328" r:id="rId31"/>
    <p:sldId id="329" r:id="rId32"/>
    <p:sldId id="330" r:id="rId33"/>
    <p:sldId id="331" r:id="rId34"/>
    <p:sldId id="282" r:id="rId35"/>
    <p:sldId id="284" r:id="rId36"/>
    <p:sldId id="333" r:id="rId37"/>
    <p:sldId id="286" r:id="rId38"/>
    <p:sldId id="287" r:id="rId39"/>
    <p:sldId id="288" r:id="rId40"/>
    <p:sldId id="289" r:id="rId41"/>
    <p:sldId id="345" r:id="rId42"/>
    <p:sldId id="291" r:id="rId43"/>
    <p:sldId id="334" r:id="rId44"/>
    <p:sldId id="292" r:id="rId45"/>
    <p:sldId id="293" r:id="rId46"/>
    <p:sldId id="335" r:id="rId47"/>
    <p:sldId id="294" r:id="rId48"/>
    <p:sldId id="336" r:id="rId49"/>
    <p:sldId id="295" r:id="rId50"/>
    <p:sldId id="337"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38" r:id="rId66"/>
    <p:sldId id="339" r:id="rId67"/>
    <p:sldId id="340" r:id="rId68"/>
    <p:sldId id="342" r:id="rId69"/>
    <p:sldId id="343" r:id="rId70"/>
    <p:sldId id="344" r:id="rId71"/>
    <p:sldId id="350"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FFFF99"/>
    <a:srgbClr val="000000"/>
  </p:clrMru>
  <p:extLst>
    <p:ext uri="{E76CE94A-603C-4142-B9EB-6D1370010A27}">
      <p14:discardImageEditData xmlns="" xmlns:p14="http://schemas.microsoft.com/office/powerpoint/2010/main" val="1"/>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29" autoAdjust="0"/>
    <p:restoredTop sz="94614" autoAdjust="0"/>
  </p:normalViewPr>
  <p:slideViewPr>
    <p:cSldViewPr snapToGrid="0">
      <p:cViewPr varScale="1">
        <p:scale>
          <a:sx n="69" d="100"/>
          <a:sy n="69" d="100"/>
        </p:scale>
        <p:origin x="-564" y="-96"/>
      </p:cViewPr>
      <p:guideLst>
        <p:guide orient="horz" pos="2160"/>
        <p:guide pos="2880"/>
      </p:guideLst>
    </p:cSldViewPr>
  </p:slideViewPr>
  <p:outlineViewPr>
    <p:cViewPr>
      <p:scale>
        <a:sx n="33" d="100"/>
        <a:sy n="33" d="100"/>
      </p:scale>
      <p:origin x="0" y="97536"/>
    </p:cViewPr>
  </p:outlineViewPr>
  <p:notesTextViewPr>
    <p:cViewPr>
      <p:scale>
        <a:sx n="1" d="1"/>
        <a:sy n="1" d="1"/>
      </p:scale>
      <p:origin x="0" y="0"/>
    </p:cViewPr>
  </p:notesTextViewPr>
  <p:notesViewPr>
    <p:cSldViewPr snapToGrid="0">
      <p:cViewPr varScale="1">
        <p:scale>
          <a:sx n="58" d="100"/>
          <a:sy n="58" d="100"/>
        </p:scale>
        <p:origin x="2790" y="42"/>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993B8F-B111-40DA-BB83-7E38F708A41C}" type="datetimeFigureOut">
              <a:rPr lang="en-US" smtClean="0"/>
              <a:pPr/>
              <a:t>4/27/2015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ADE070-7BB7-4C73-B7A7-CC14155EED3E}" type="slidenum">
              <a:rPr lang="en-US" smtClean="0"/>
              <a:pPr/>
              <a:t>‹#›</a:t>
            </a:fld>
            <a:endParaRPr lang="en-US"/>
          </a:p>
        </p:txBody>
      </p:sp>
    </p:spTree>
    <p:extLst>
      <p:ext uri="{BB962C8B-B14F-4D97-AF65-F5344CB8AC3E}">
        <p14:creationId xmlns="" xmlns:p14="http://schemas.microsoft.com/office/powerpoint/2010/main" val="2009491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1765D9-06C4-4233-B6DB-464AFD850771}" type="datetimeFigureOut">
              <a:rPr lang="en-US" smtClean="0"/>
              <a:pPr/>
              <a:t>4/27/2015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5795E5-5C36-470F-A0BC-B131AB32CD61}" type="slidenum">
              <a:rPr lang="en-US" smtClean="0"/>
              <a:pPr/>
              <a:t>‹#›</a:t>
            </a:fld>
            <a:endParaRPr lang="en-US"/>
          </a:p>
        </p:txBody>
      </p:sp>
    </p:spTree>
    <p:extLst>
      <p:ext uri="{BB962C8B-B14F-4D97-AF65-F5344CB8AC3E}">
        <p14:creationId xmlns="" xmlns:p14="http://schemas.microsoft.com/office/powerpoint/2010/main" val="2310870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5795E5-5C36-470F-A0BC-B131AB32CD61}" type="slidenum">
              <a:rPr lang="en-US" smtClean="0"/>
              <a:pPr/>
              <a:t>58</a:t>
            </a:fld>
            <a:endParaRPr lang="en-US"/>
          </a:p>
        </p:txBody>
      </p:sp>
    </p:spTree>
    <p:extLst>
      <p:ext uri="{BB962C8B-B14F-4D97-AF65-F5344CB8AC3E}">
        <p14:creationId xmlns="" xmlns:p14="http://schemas.microsoft.com/office/powerpoint/2010/main" val="30034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28600" y="320040"/>
            <a:ext cx="8686800" cy="1143000"/>
          </a:xfrm>
        </p:spPr>
        <p:txBody>
          <a:bodyPr anchor="b">
            <a:noAutofit/>
          </a:bodyPr>
          <a:lstStyle>
            <a:lvl1pPr algn="l">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 y="1600200"/>
            <a:ext cx="5486400" cy="1371600"/>
          </a:xfrm>
        </p:spPr>
        <p:txBody>
          <a:bodyPr>
            <a:noAutofit/>
          </a:bodyPr>
          <a:lstStyle>
            <a:lvl1pPr marL="0" indent="0" algn="l">
              <a:lnSpc>
                <a:spcPct val="75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 xmlns:p14="http://schemas.microsoft.com/office/powerpoint/2010/main" val="32966161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0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3999" cy="6858000"/>
          </a:xfrm>
          <a:prstGeom prst="rect">
            <a:avLst/>
          </a:prstGeom>
        </p:spPr>
      </p:pic>
      <p:sp>
        <p:nvSpPr>
          <p:cNvPr id="5" name="Rectangle 4"/>
          <p:cNvSpPr/>
          <p:nvPr userDrawn="1"/>
        </p:nvSpPr>
        <p:spPr>
          <a:xfrm>
            <a:off x="0" y="0"/>
            <a:ext cx="8229600" cy="59436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55001" t="66669" b="-3"/>
          <a:stretch/>
        </p:blipFill>
        <p:spPr>
          <a:xfrm>
            <a:off x="5029200" y="4572000"/>
            <a:ext cx="4114800" cy="2286000"/>
          </a:xfrm>
          <a:prstGeom prst="rect">
            <a:avLst/>
          </a:prstGeom>
        </p:spPr>
      </p:pic>
      <p:sp>
        <p:nvSpPr>
          <p:cNvPr id="3" name="Content Placeholder 2"/>
          <p:cNvSpPr>
            <a:spLocks noGrp="1"/>
          </p:cNvSpPr>
          <p:nvPr>
            <p:ph idx="1"/>
          </p:nvPr>
        </p:nvSpPr>
        <p:spPr>
          <a:xfrm>
            <a:off x="228600" y="228600"/>
            <a:ext cx="7772400" cy="5532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2117715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0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3999" cy="6858000"/>
          </a:xfrm>
          <a:prstGeom prst="rect">
            <a:avLst/>
          </a:prstGeom>
        </p:spPr>
      </p:pic>
      <p:sp>
        <p:nvSpPr>
          <p:cNvPr id="5" name="Rectangle 4"/>
          <p:cNvSpPr/>
          <p:nvPr userDrawn="1"/>
        </p:nvSpPr>
        <p:spPr>
          <a:xfrm>
            <a:off x="0" y="0"/>
            <a:ext cx="8229600" cy="5943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55001" t="66669" b="-3"/>
          <a:stretch/>
        </p:blipFill>
        <p:spPr>
          <a:xfrm>
            <a:off x="5029200" y="4572000"/>
            <a:ext cx="4114800" cy="2286000"/>
          </a:xfrm>
          <a:prstGeom prst="rect">
            <a:avLst/>
          </a:prstGeom>
        </p:spPr>
      </p:pic>
      <p:sp>
        <p:nvSpPr>
          <p:cNvPr id="3" name="Content Placeholder 2"/>
          <p:cNvSpPr>
            <a:spLocks noGrp="1"/>
          </p:cNvSpPr>
          <p:nvPr>
            <p:ph idx="1"/>
          </p:nvPr>
        </p:nvSpPr>
        <p:spPr>
          <a:xfrm>
            <a:off x="228600" y="228600"/>
            <a:ext cx="7772400" cy="5532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4061720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05">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3999" cy="6858000"/>
          </a:xfrm>
          <a:prstGeom prst="rect">
            <a:avLst/>
          </a:prstGeom>
        </p:spPr>
      </p:pic>
      <p:sp>
        <p:nvSpPr>
          <p:cNvPr id="5" name="Rectangle 4"/>
          <p:cNvSpPr/>
          <p:nvPr userDrawn="1"/>
        </p:nvSpPr>
        <p:spPr>
          <a:xfrm>
            <a:off x="0" y="0"/>
            <a:ext cx="82296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55001" t="66669" b="-3"/>
          <a:stretch/>
        </p:blipFill>
        <p:spPr>
          <a:xfrm>
            <a:off x="5029200" y="4572000"/>
            <a:ext cx="4114800" cy="2286000"/>
          </a:xfrm>
          <a:prstGeom prst="rect">
            <a:avLst/>
          </a:prstGeom>
        </p:spPr>
      </p:pic>
      <p:sp>
        <p:nvSpPr>
          <p:cNvPr id="3" name="Content Placeholder 2"/>
          <p:cNvSpPr>
            <a:spLocks noGrp="1"/>
          </p:cNvSpPr>
          <p:nvPr>
            <p:ph idx="1"/>
          </p:nvPr>
        </p:nvSpPr>
        <p:spPr>
          <a:xfrm>
            <a:off x="228600" y="228600"/>
            <a:ext cx="7772400" cy="5532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41364686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06">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3999" cy="6858000"/>
          </a:xfrm>
          <a:prstGeom prst="rect">
            <a:avLst/>
          </a:prstGeom>
        </p:spPr>
      </p:pic>
      <p:sp>
        <p:nvSpPr>
          <p:cNvPr id="5" name="Rectangle 4"/>
          <p:cNvSpPr/>
          <p:nvPr userDrawn="1"/>
        </p:nvSpPr>
        <p:spPr>
          <a:xfrm>
            <a:off x="0" y="0"/>
            <a:ext cx="8229600" cy="59436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55001" t="66669" b="-3"/>
          <a:stretch/>
        </p:blipFill>
        <p:spPr>
          <a:xfrm>
            <a:off x="5029200" y="4572000"/>
            <a:ext cx="4114800" cy="2286000"/>
          </a:xfrm>
          <a:prstGeom prst="rect">
            <a:avLst/>
          </a:prstGeom>
        </p:spPr>
      </p:pic>
      <p:sp>
        <p:nvSpPr>
          <p:cNvPr id="3" name="Content Placeholder 2"/>
          <p:cNvSpPr>
            <a:spLocks noGrp="1"/>
          </p:cNvSpPr>
          <p:nvPr>
            <p:ph idx="1"/>
          </p:nvPr>
        </p:nvSpPr>
        <p:spPr>
          <a:xfrm>
            <a:off x="228600" y="228600"/>
            <a:ext cx="7772400" cy="5532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291425202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0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2585467" y="914400"/>
            <a:ext cx="3973067" cy="5029200"/>
          </a:xfrm>
          <a:prstGeom prst="rect">
            <a:avLst/>
          </a:prstGeom>
          <a:ln>
            <a:noFill/>
          </a:ln>
        </p:spPr>
      </p:pic>
      <p:sp>
        <p:nvSpPr>
          <p:cNvPr id="2" name="Title 1"/>
          <p:cNvSpPr>
            <a:spLocks noGrp="1"/>
          </p:cNvSpPr>
          <p:nvPr>
            <p:ph type="title"/>
          </p:nvPr>
        </p:nvSpPr>
        <p:spPr>
          <a:xfrm>
            <a:off x="228600" y="2743200"/>
            <a:ext cx="7772400" cy="914400"/>
          </a:xfrm>
        </p:spPr>
        <p:txBody>
          <a:bodyPr anchor="b"/>
          <a:lstStyle>
            <a:lvl1pPr>
              <a:defRPr sz="32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3657600"/>
            <a:ext cx="7772400" cy="9144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 xmlns:p14="http://schemas.microsoft.com/office/powerpoint/2010/main" val="25305046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0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2585467" y="914400"/>
            <a:ext cx="3973067" cy="5029200"/>
          </a:xfrm>
          <a:prstGeom prst="rect">
            <a:avLst/>
          </a:prstGeom>
          <a:noFill/>
          <a:ln>
            <a:noFill/>
          </a:ln>
        </p:spPr>
      </p:pic>
      <p:pic>
        <p:nvPicPr>
          <p:cNvPr id="7" name="Picture 6"/>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l="55001" t="66669" b="-3"/>
          <a:stretch/>
        </p:blipFill>
        <p:spPr>
          <a:xfrm>
            <a:off x="5029200" y="4572000"/>
            <a:ext cx="4114800" cy="2286000"/>
          </a:xfrm>
          <a:prstGeom prst="rect">
            <a:avLst/>
          </a:prstGeom>
        </p:spPr>
      </p:pic>
      <p:sp>
        <p:nvSpPr>
          <p:cNvPr id="2" name="Title 1"/>
          <p:cNvSpPr>
            <a:spLocks noGrp="1"/>
          </p:cNvSpPr>
          <p:nvPr>
            <p:ph type="title"/>
          </p:nvPr>
        </p:nvSpPr>
        <p:spPr>
          <a:xfrm>
            <a:off x="228600" y="2743200"/>
            <a:ext cx="7772400" cy="914400"/>
          </a:xfrm>
        </p:spPr>
        <p:txBody>
          <a:bodyPr anchor="b"/>
          <a:lstStyle>
            <a:lvl1pPr>
              <a:defRPr sz="2800" i="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3657600"/>
            <a:ext cx="7772400" cy="9144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 xmlns:p14="http://schemas.microsoft.com/office/powerpoint/2010/main" val="7147293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8600" y="1152182"/>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14800" y="1143000"/>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82807764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914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8600" y="1143000"/>
            <a:ext cx="3886200"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2057400"/>
            <a:ext cx="38862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114205" y="1143000"/>
            <a:ext cx="3887391"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14800" y="2057400"/>
            <a:ext cx="3887391"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558103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 xmlns:p14="http://schemas.microsoft.com/office/powerpoint/2010/main" val="26775526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01">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5179739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0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24856270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0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3999" cy="6858000"/>
          </a:xfrm>
          <a:prstGeom prst="rect">
            <a:avLst/>
          </a:prstGeom>
        </p:spPr>
      </p:pic>
      <p:sp>
        <p:nvSpPr>
          <p:cNvPr id="3" name="Rectangle 2"/>
          <p:cNvSpPr/>
          <p:nvPr userDrawn="1"/>
        </p:nvSpPr>
        <p:spPr>
          <a:xfrm>
            <a:off x="0" y="0"/>
            <a:ext cx="8229600" cy="5943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55001" t="66669" b="-3"/>
          <a:stretch/>
        </p:blipFill>
        <p:spPr>
          <a:xfrm>
            <a:off x="5029200" y="4572000"/>
            <a:ext cx="4114800" cy="2286000"/>
          </a:xfrm>
          <a:prstGeom prst="rect">
            <a:avLst/>
          </a:prstGeom>
        </p:spPr>
      </p:pic>
    </p:spTree>
    <p:extLst>
      <p:ext uri="{BB962C8B-B14F-4D97-AF65-F5344CB8AC3E}">
        <p14:creationId xmlns="" xmlns:p14="http://schemas.microsoft.com/office/powerpoint/2010/main" val="402278698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0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3999" cy="6858000"/>
          </a:xfrm>
          <a:prstGeom prst="rect">
            <a:avLst/>
          </a:prstGeom>
        </p:spPr>
      </p:pic>
      <p:sp>
        <p:nvSpPr>
          <p:cNvPr id="3" name="Rectangle 2"/>
          <p:cNvSpPr/>
          <p:nvPr userDrawn="1"/>
        </p:nvSpPr>
        <p:spPr>
          <a:xfrm>
            <a:off x="0" y="0"/>
            <a:ext cx="8229600" cy="59436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55001" t="66669" b="-3"/>
          <a:stretch/>
        </p:blipFill>
        <p:spPr>
          <a:xfrm>
            <a:off x="5029200" y="4572000"/>
            <a:ext cx="4114800" cy="2286000"/>
          </a:xfrm>
          <a:prstGeom prst="rect">
            <a:avLst/>
          </a:prstGeom>
        </p:spPr>
      </p:pic>
    </p:spTree>
    <p:extLst>
      <p:ext uri="{BB962C8B-B14F-4D97-AF65-F5344CB8AC3E}">
        <p14:creationId xmlns="" xmlns:p14="http://schemas.microsoft.com/office/powerpoint/2010/main" val="395919937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0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3999" cy="6858000"/>
          </a:xfrm>
          <a:prstGeom prst="rect">
            <a:avLst/>
          </a:prstGeom>
        </p:spPr>
      </p:pic>
      <p:sp>
        <p:nvSpPr>
          <p:cNvPr id="2" name="Rectangle 1"/>
          <p:cNvSpPr/>
          <p:nvPr userDrawn="1"/>
        </p:nvSpPr>
        <p:spPr>
          <a:xfrm>
            <a:off x="0" y="0"/>
            <a:ext cx="8229600" cy="5943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55001" t="66669" b="-3"/>
          <a:stretch/>
        </p:blipFill>
        <p:spPr>
          <a:xfrm>
            <a:off x="5029200" y="4572000"/>
            <a:ext cx="4114800" cy="2286000"/>
          </a:xfrm>
          <a:prstGeom prst="rect">
            <a:avLst/>
          </a:prstGeom>
        </p:spPr>
      </p:pic>
    </p:spTree>
    <p:extLst>
      <p:ext uri="{BB962C8B-B14F-4D97-AF65-F5344CB8AC3E}">
        <p14:creationId xmlns="" xmlns:p14="http://schemas.microsoft.com/office/powerpoint/2010/main" val="188761099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0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3999" cy="6858000"/>
          </a:xfrm>
          <a:prstGeom prst="rect">
            <a:avLst/>
          </a:prstGeom>
        </p:spPr>
      </p:pic>
      <p:sp>
        <p:nvSpPr>
          <p:cNvPr id="2" name="Rectangle 1"/>
          <p:cNvSpPr/>
          <p:nvPr userDrawn="1"/>
        </p:nvSpPr>
        <p:spPr>
          <a:xfrm>
            <a:off x="0" y="0"/>
            <a:ext cx="82296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55001" t="66669" b="-3"/>
          <a:stretch/>
        </p:blipFill>
        <p:spPr>
          <a:xfrm>
            <a:off x="5029200" y="4572000"/>
            <a:ext cx="4114800" cy="2286000"/>
          </a:xfrm>
          <a:prstGeom prst="rect">
            <a:avLst/>
          </a:prstGeom>
        </p:spPr>
      </p:pic>
    </p:spTree>
    <p:extLst>
      <p:ext uri="{BB962C8B-B14F-4D97-AF65-F5344CB8AC3E}">
        <p14:creationId xmlns="" xmlns:p14="http://schemas.microsoft.com/office/powerpoint/2010/main" val="374427265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06">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3999" cy="6858000"/>
          </a:xfrm>
          <a:prstGeom prst="rect">
            <a:avLst/>
          </a:prstGeom>
        </p:spPr>
      </p:pic>
      <p:sp>
        <p:nvSpPr>
          <p:cNvPr id="2" name="Rectangle 1"/>
          <p:cNvSpPr/>
          <p:nvPr userDrawn="1"/>
        </p:nvSpPr>
        <p:spPr>
          <a:xfrm>
            <a:off x="0" y="0"/>
            <a:ext cx="8229600" cy="59436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55001" t="66669" b="-3"/>
          <a:stretch/>
        </p:blipFill>
        <p:spPr>
          <a:xfrm>
            <a:off x="5029200" y="4572000"/>
            <a:ext cx="4114800" cy="2286000"/>
          </a:xfrm>
          <a:prstGeom prst="rect">
            <a:avLst/>
          </a:prstGeom>
        </p:spPr>
      </p:pic>
    </p:spTree>
    <p:extLst>
      <p:ext uri="{BB962C8B-B14F-4D97-AF65-F5344CB8AC3E}">
        <p14:creationId xmlns="" xmlns:p14="http://schemas.microsoft.com/office/powerpoint/2010/main" val="71917606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2949178" cy="13716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429000" y="228599"/>
            <a:ext cx="4572000"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618735"/>
            <a:ext cx="2949178"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 xmlns:p14="http://schemas.microsoft.com/office/powerpoint/2010/main" val="380790664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2949178" cy="13716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429000" y="228601"/>
            <a:ext cx="4572000" cy="54864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28600" y="1618735"/>
            <a:ext cx="2949178"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 xmlns:p14="http://schemas.microsoft.com/office/powerpoint/2010/main" val="1375210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812909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28600"/>
            <a:ext cx="914400" cy="5486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8599" y="228600"/>
            <a:ext cx="6629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3092766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0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3999" cy="6858000"/>
          </a:xfrm>
          <a:prstGeom prst="rect">
            <a:avLst/>
          </a:prstGeom>
        </p:spPr>
      </p:pic>
      <p:sp>
        <p:nvSpPr>
          <p:cNvPr id="5" name="Rectangle 4"/>
          <p:cNvSpPr/>
          <p:nvPr userDrawn="1"/>
        </p:nvSpPr>
        <p:spPr>
          <a:xfrm>
            <a:off x="0" y="0"/>
            <a:ext cx="8229600" cy="5943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55001" t="66669" b="-3"/>
          <a:stretch/>
        </p:blipFill>
        <p:spPr>
          <a:xfrm>
            <a:off x="5029200" y="4572000"/>
            <a:ext cx="4114800" cy="2286000"/>
          </a:xfrm>
          <a:prstGeom prst="rect">
            <a:avLst/>
          </a:prstGeom>
        </p:spPr>
      </p:pic>
    </p:spTree>
    <p:extLst>
      <p:ext uri="{BB962C8B-B14F-4D97-AF65-F5344CB8AC3E}">
        <p14:creationId xmlns="" xmlns:p14="http://schemas.microsoft.com/office/powerpoint/2010/main" val="5155334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0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3999" cy="6858000"/>
          </a:xfrm>
          <a:prstGeom prst="rect">
            <a:avLst/>
          </a:prstGeom>
        </p:spPr>
      </p:pic>
      <p:sp>
        <p:nvSpPr>
          <p:cNvPr id="5" name="Rectangle 4"/>
          <p:cNvSpPr/>
          <p:nvPr userDrawn="1"/>
        </p:nvSpPr>
        <p:spPr>
          <a:xfrm>
            <a:off x="0" y="0"/>
            <a:ext cx="8229600" cy="59436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55001" t="66669" b="-3"/>
          <a:stretch/>
        </p:blipFill>
        <p:spPr>
          <a:xfrm>
            <a:off x="5029200" y="4572000"/>
            <a:ext cx="4114800" cy="2286000"/>
          </a:xfrm>
          <a:prstGeom prst="rect">
            <a:avLst/>
          </a:prstGeom>
        </p:spPr>
      </p:pic>
    </p:spTree>
    <p:extLst>
      <p:ext uri="{BB962C8B-B14F-4D97-AF65-F5344CB8AC3E}">
        <p14:creationId xmlns="" xmlns:p14="http://schemas.microsoft.com/office/powerpoint/2010/main" val="19689059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0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3999" cy="6858000"/>
          </a:xfrm>
          <a:prstGeom prst="rect">
            <a:avLst/>
          </a:prstGeom>
        </p:spPr>
      </p:pic>
      <p:sp>
        <p:nvSpPr>
          <p:cNvPr id="6" name="Rectangle 5"/>
          <p:cNvSpPr/>
          <p:nvPr userDrawn="1"/>
        </p:nvSpPr>
        <p:spPr>
          <a:xfrm>
            <a:off x="0" y="0"/>
            <a:ext cx="8229600" cy="5943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55001" t="66669" b="-3"/>
          <a:stretch/>
        </p:blipFill>
        <p:spPr>
          <a:xfrm>
            <a:off x="5029200" y="4572000"/>
            <a:ext cx="4114800" cy="2286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2350654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05">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3999" cy="6858000"/>
          </a:xfrm>
          <a:prstGeom prst="rect">
            <a:avLst/>
          </a:prstGeom>
        </p:spPr>
      </p:pic>
      <p:sp>
        <p:nvSpPr>
          <p:cNvPr id="6" name="Rectangle 5"/>
          <p:cNvSpPr/>
          <p:nvPr userDrawn="1"/>
        </p:nvSpPr>
        <p:spPr>
          <a:xfrm>
            <a:off x="0" y="0"/>
            <a:ext cx="82296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55001" t="66669" b="-3"/>
          <a:stretch/>
        </p:blipFill>
        <p:spPr>
          <a:xfrm>
            <a:off x="5029200" y="4572000"/>
            <a:ext cx="4114800" cy="2286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40280419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06">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3999" cy="6858000"/>
          </a:xfrm>
          <a:prstGeom prst="rect">
            <a:avLst/>
          </a:prstGeom>
        </p:spPr>
      </p:pic>
      <p:sp>
        <p:nvSpPr>
          <p:cNvPr id="6" name="Rectangle 5"/>
          <p:cNvSpPr/>
          <p:nvPr userDrawn="1"/>
        </p:nvSpPr>
        <p:spPr>
          <a:xfrm>
            <a:off x="0" y="0"/>
            <a:ext cx="8229600" cy="59436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55001" t="66669" b="-3"/>
          <a:stretch/>
        </p:blipFill>
        <p:spPr>
          <a:xfrm>
            <a:off x="5029200" y="4572000"/>
            <a:ext cx="4114800" cy="2286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437646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7772400" cy="5532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27354352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0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3999" cy="6858000"/>
          </a:xfrm>
          <a:prstGeom prst="rect">
            <a:avLst/>
          </a:prstGeom>
        </p:spPr>
      </p:pic>
      <p:sp>
        <p:nvSpPr>
          <p:cNvPr id="7" name="Rectangle 6"/>
          <p:cNvSpPr/>
          <p:nvPr userDrawn="1"/>
        </p:nvSpPr>
        <p:spPr>
          <a:xfrm>
            <a:off x="0" y="0"/>
            <a:ext cx="8229600" cy="5943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55001" t="66669" b="-3"/>
          <a:stretch/>
        </p:blipFill>
        <p:spPr>
          <a:xfrm>
            <a:off x="5029200" y="4572000"/>
            <a:ext cx="4114800" cy="2286000"/>
          </a:xfrm>
          <a:prstGeom prst="rect">
            <a:avLst/>
          </a:prstGeom>
        </p:spPr>
      </p:pic>
      <p:sp>
        <p:nvSpPr>
          <p:cNvPr id="3" name="Content Placeholder 2"/>
          <p:cNvSpPr>
            <a:spLocks noGrp="1"/>
          </p:cNvSpPr>
          <p:nvPr>
            <p:ph idx="1"/>
          </p:nvPr>
        </p:nvSpPr>
        <p:spPr>
          <a:xfrm>
            <a:off x="228600" y="228600"/>
            <a:ext cx="7772400" cy="5532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7653150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0">
            <a:extLst>
              <a:ext uri="{28A0092B-C50C-407E-A947-70E740481C1C}">
                <a14:useLocalDpi xmlns="" xmlns:a14="http://schemas.microsoft.com/office/drawing/2010/main" val="0"/>
              </a:ext>
            </a:extLst>
          </a:blip>
          <a:stretch>
            <a:fillRect/>
          </a:stretch>
        </p:blipFill>
        <p:spPr>
          <a:xfrm>
            <a:off x="0" y="0"/>
            <a:ext cx="9143999" cy="6858000"/>
          </a:xfrm>
          <a:prstGeom prst="rect">
            <a:avLst/>
          </a:prstGeom>
        </p:spPr>
      </p:pic>
      <p:sp>
        <p:nvSpPr>
          <p:cNvPr id="9" name="Rectangle 8"/>
          <p:cNvSpPr/>
          <p:nvPr userDrawn="1"/>
        </p:nvSpPr>
        <p:spPr>
          <a:xfrm>
            <a:off x="0" y="0"/>
            <a:ext cx="822960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31" cstate="print">
            <a:extLst>
              <a:ext uri="{28A0092B-C50C-407E-A947-70E740481C1C}">
                <a14:useLocalDpi xmlns="" xmlns:a14="http://schemas.microsoft.com/office/drawing/2010/main" val="0"/>
              </a:ext>
            </a:extLst>
          </a:blip>
          <a:srcRect l="55001" t="66669" b="-3"/>
          <a:stretch/>
        </p:blipFill>
        <p:spPr>
          <a:xfrm>
            <a:off x="5029200" y="4572000"/>
            <a:ext cx="4114800" cy="2286000"/>
          </a:xfrm>
          <a:prstGeom prst="rect">
            <a:avLst/>
          </a:prstGeom>
        </p:spPr>
      </p:pic>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065DE-A8F2-4689-A834-F2EEB118C304}" type="datetimeFigureOut">
              <a:rPr lang="en-US" smtClean="0"/>
              <a:pPr/>
              <a:t>4/27/2015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225E0-1F35-461B-A6E6-510D03B27817}" type="slidenum">
              <a:rPr lang="en-US" smtClean="0"/>
              <a:pPr/>
              <a:t>‹#›</a:t>
            </a:fld>
            <a:endParaRPr lang="en-US"/>
          </a:p>
        </p:txBody>
      </p:sp>
      <p:sp>
        <p:nvSpPr>
          <p:cNvPr id="2" name="Title Placeholder 1"/>
          <p:cNvSpPr>
            <a:spLocks noGrp="1"/>
          </p:cNvSpPr>
          <p:nvPr>
            <p:ph type="title"/>
          </p:nvPr>
        </p:nvSpPr>
        <p:spPr>
          <a:xfrm>
            <a:off x="228600" y="228600"/>
            <a:ext cx="7772400" cy="9144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280160"/>
            <a:ext cx="7772400" cy="4572000"/>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4202443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74" r:id="rId5"/>
    <p:sldLayoutId id="2147483675" r:id="rId6"/>
    <p:sldLayoutId id="2147483680" r:id="rId7"/>
    <p:sldLayoutId id="2147483682" r:id="rId8"/>
    <p:sldLayoutId id="2147483683" r:id="rId9"/>
    <p:sldLayoutId id="2147483684" r:id="rId10"/>
    <p:sldLayoutId id="2147483685" r:id="rId11"/>
    <p:sldLayoutId id="2147483686" r:id="rId12"/>
    <p:sldLayoutId id="2147483687" r:id="rId13"/>
    <p:sldLayoutId id="2147483663" r:id="rId14"/>
    <p:sldLayoutId id="2147483688" r:id="rId15"/>
    <p:sldLayoutId id="2147483664" r:id="rId16"/>
    <p:sldLayoutId id="2147483665" r:id="rId17"/>
    <p:sldLayoutId id="2147483666" r:id="rId18"/>
    <p:sldLayoutId id="2147483667" r:id="rId19"/>
    <p:sldLayoutId id="2147483676" r:id="rId20"/>
    <p:sldLayoutId id="2147483677" r:id="rId21"/>
    <p:sldLayoutId id="2147483678" r:id="rId22"/>
    <p:sldLayoutId id="2147483679" r:id="rId23"/>
    <p:sldLayoutId id="2147483681" r:id="rId24"/>
    <p:sldLayoutId id="2147483668" r:id="rId25"/>
    <p:sldLayoutId id="2147483669" r:id="rId26"/>
    <p:sldLayoutId id="2147483670" r:id="rId27"/>
    <p:sldLayoutId id="2147483671" r:id="rId28"/>
  </p:sldLayoutIdLst>
  <p:timing>
    <p:tnLst>
      <p:par>
        <p:cTn id="1" dur="indefinite" restart="never" nodeType="tmRoot"/>
      </p:par>
    </p:tnLst>
  </p:timing>
  <p:txStyles>
    <p:titleStyle>
      <a:lvl1pPr algn="l" defTabSz="914400" rtl="0" eaLnBrk="1" latinLnBrk="0" hangingPunct="1">
        <a:lnSpc>
          <a:spcPct val="90000"/>
        </a:lnSpc>
        <a:spcBef>
          <a:spcPct val="0"/>
        </a:spcBef>
        <a:buNone/>
        <a:defRPr sz="24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Derivation of the International Legal Status of Taiwan</a:t>
            </a:r>
          </a:p>
        </p:txBody>
      </p:sp>
      <p:sp>
        <p:nvSpPr>
          <p:cNvPr id="3" name="Subtitle 2"/>
          <p:cNvSpPr>
            <a:spLocks noGrp="1"/>
          </p:cNvSpPr>
          <p:nvPr>
            <p:ph type="subTitle" idx="1"/>
          </p:nvPr>
        </p:nvSpPr>
        <p:spPr>
          <a:xfrm>
            <a:off x="228600" y="1676877"/>
            <a:ext cx="5486400" cy="1371600"/>
          </a:xfrm>
        </p:spPr>
        <p:txBody>
          <a:bodyPr/>
          <a:lstStyle/>
          <a:p>
            <a:pPr algn="just">
              <a:spcBef>
                <a:spcPts val="1200"/>
              </a:spcBef>
              <a:spcAft>
                <a:spcPts val="1200"/>
              </a:spcAft>
            </a:pPr>
            <a:r>
              <a:rPr lang="en-US" dirty="0" smtClean="0"/>
              <a:t>Based </a:t>
            </a:r>
            <a:r>
              <a:rPr lang="en-US" dirty="0"/>
              <a:t>on the Delineation of “Categories of Territory” found in U.S. Court Decisions</a:t>
            </a:r>
            <a:endParaRPr lang="en-US" sz="2000" dirty="0" smtClean="0"/>
          </a:p>
          <a:p>
            <a:pPr algn="just">
              <a:spcBef>
                <a:spcPts val="1200"/>
              </a:spcBef>
              <a:spcAft>
                <a:spcPts val="1200"/>
              </a:spcAft>
            </a:pPr>
            <a:r>
              <a:rPr lang="en-US" sz="2000" dirty="0" smtClean="0"/>
              <a:t>and </a:t>
            </a:r>
            <a:r>
              <a:rPr lang="en-US" sz="2000" dirty="0"/>
              <a:t>Customary International Precedent regarding the Disposition of </a:t>
            </a:r>
            <a:r>
              <a:rPr lang="en-US" sz="2000" dirty="0" smtClean="0"/>
              <a:t>Territory after </a:t>
            </a:r>
            <a:r>
              <a:rPr lang="en-US" sz="2000" dirty="0"/>
              <a:t>War</a:t>
            </a:r>
          </a:p>
        </p:txBody>
      </p:sp>
    </p:spTree>
    <p:extLst>
      <p:ext uri="{BB962C8B-B14F-4D97-AF65-F5344CB8AC3E}">
        <p14:creationId xmlns="" xmlns:p14="http://schemas.microsoft.com/office/powerpoint/2010/main" val="3999905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chor="ctr" anchorCtr="0">
            <a:noAutofit/>
          </a:bodyPr>
          <a:lstStyle/>
          <a:p>
            <a:pPr marL="0" indent="0" algn="just">
              <a:spcBef>
                <a:spcPts val="600"/>
              </a:spcBef>
              <a:spcAft>
                <a:spcPts val="600"/>
              </a:spcAft>
              <a:buNone/>
            </a:pPr>
            <a:r>
              <a:rPr lang="en-US" dirty="0" smtClean="0"/>
              <a:t>EXAMPLE 3(b):</a:t>
            </a:r>
          </a:p>
          <a:p>
            <a:pPr marL="457200" indent="0" algn="just">
              <a:spcBef>
                <a:spcPts val="600"/>
              </a:spcBef>
              <a:spcAft>
                <a:spcPts val="600"/>
              </a:spcAft>
              <a:buNone/>
            </a:pPr>
            <a:r>
              <a:rPr lang="en-US" sz="1800" dirty="0" smtClean="0"/>
              <a:t>As </a:t>
            </a:r>
            <a:r>
              <a:rPr lang="en-US" sz="1800" dirty="0"/>
              <a:t>stated above, after the coming into force of the Spanish – American Peace Treaty, although not ceded to the USA, Cuba remained under USMG jurisdiction. Interestingly, during this period of time, and before the founding of the Republic of Cuba, the island was </a:t>
            </a:r>
            <a:r>
              <a:rPr lang="en-US" sz="1800" dirty="0" smtClean="0"/>
              <a:t>a non-sovereign entity. More specifically, it was neither part </a:t>
            </a:r>
            <a:r>
              <a:rPr lang="en-US" sz="1800" dirty="0"/>
              <a:t>of the United States, nor was it independent in its own right. </a:t>
            </a:r>
            <a:r>
              <a:rPr lang="en-US" sz="1800" dirty="0" smtClean="0"/>
              <a:t>Such a description amounts to saying that Cuba had </a:t>
            </a:r>
            <a:r>
              <a:rPr lang="en-US" sz="1800" dirty="0"/>
              <a:t>not yet reached a final political status. </a:t>
            </a:r>
            <a:endParaRPr lang="en-US" sz="1800" dirty="0" smtClean="0"/>
          </a:p>
          <a:p>
            <a:pPr marL="0" indent="0" algn="r">
              <a:spcBef>
                <a:spcPts val="600"/>
              </a:spcBef>
              <a:spcAft>
                <a:spcPts val="600"/>
              </a:spcAft>
              <a:buNone/>
            </a:pPr>
            <a:r>
              <a:rPr lang="en-US" sz="1800" b="1" dirty="0" smtClean="0"/>
              <a:t>U.S</a:t>
            </a:r>
            <a:r>
              <a:rPr lang="en-US" sz="1800" b="1" dirty="0"/>
              <a:t>. Supreme Court </a:t>
            </a:r>
            <a:r>
              <a:rPr lang="en-US" sz="1800" b="1" dirty="0" smtClean="0"/>
              <a:t>References</a:t>
            </a:r>
            <a:endParaRPr lang="en-US" b="1" dirty="0"/>
          </a:p>
          <a:p>
            <a:pPr marL="0" indent="0" algn="r">
              <a:lnSpc>
                <a:spcPct val="50000"/>
              </a:lnSpc>
              <a:spcBef>
                <a:spcPts val="600"/>
              </a:spcBef>
              <a:spcAft>
                <a:spcPts val="600"/>
              </a:spcAft>
              <a:buNone/>
            </a:pPr>
            <a:r>
              <a:rPr lang="en-US" sz="1600" dirty="0"/>
              <a:t>Neely v. Henkel (1901)</a:t>
            </a:r>
          </a:p>
          <a:p>
            <a:pPr marL="0" indent="0" algn="r">
              <a:lnSpc>
                <a:spcPct val="50000"/>
              </a:lnSpc>
              <a:spcBef>
                <a:spcPts val="600"/>
              </a:spcBef>
              <a:spcAft>
                <a:spcPts val="600"/>
              </a:spcAft>
              <a:buNone/>
            </a:pPr>
            <a:r>
              <a:rPr lang="en-US" sz="1600" dirty="0" err="1"/>
              <a:t>DeLima</a:t>
            </a:r>
            <a:r>
              <a:rPr lang="en-US" sz="1600" dirty="0"/>
              <a:t> v. Bidwell (1901)</a:t>
            </a:r>
          </a:p>
          <a:p>
            <a:pPr marL="0" indent="0" algn="r">
              <a:lnSpc>
                <a:spcPct val="50000"/>
              </a:lnSpc>
              <a:spcBef>
                <a:spcPts val="600"/>
              </a:spcBef>
              <a:spcAft>
                <a:spcPts val="600"/>
              </a:spcAft>
              <a:buNone/>
            </a:pPr>
            <a:r>
              <a:rPr lang="en-US" sz="1600" dirty="0" err="1" smtClean="0"/>
              <a:t>Pearcy</a:t>
            </a:r>
            <a:r>
              <a:rPr lang="en-US" sz="1600" dirty="0" smtClean="0"/>
              <a:t> </a:t>
            </a:r>
            <a:r>
              <a:rPr lang="en-US" sz="1600" dirty="0"/>
              <a:t>v. </a:t>
            </a:r>
            <a:r>
              <a:rPr lang="en-US" sz="1600" dirty="0" err="1"/>
              <a:t>Stranahan</a:t>
            </a:r>
            <a:r>
              <a:rPr lang="en-US" sz="1600" dirty="0"/>
              <a:t> (1907</a:t>
            </a:r>
            <a:r>
              <a:rPr lang="en-US" sz="1600" dirty="0" smtClean="0"/>
              <a:t>)</a:t>
            </a:r>
          </a:p>
          <a:p>
            <a:pPr marL="0" lvl="0" indent="0" algn="just">
              <a:spcBef>
                <a:spcPts val="600"/>
              </a:spcBef>
              <a:spcAft>
                <a:spcPts val="600"/>
              </a:spcAft>
              <a:buNone/>
            </a:pPr>
            <a:r>
              <a:rPr lang="en-US" dirty="0">
                <a:solidFill>
                  <a:prstClr val="black"/>
                </a:solidFill>
              </a:rPr>
              <a:t>EXAMPLE 4:</a:t>
            </a:r>
            <a:endParaRPr lang="en-US" sz="2400" dirty="0">
              <a:solidFill>
                <a:prstClr val="black"/>
              </a:solidFill>
            </a:endParaRPr>
          </a:p>
          <a:p>
            <a:pPr marL="457200" lvl="0" indent="0" algn="just">
              <a:spcBef>
                <a:spcPts val="600"/>
              </a:spcBef>
              <a:spcAft>
                <a:spcPts val="600"/>
              </a:spcAft>
              <a:buNone/>
            </a:pPr>
            <a:r>
              <a:rPr lang="en-US" sz="1800" dirty="0">
                <a:solidFill>
                  <a:prstClr val="black"/>
                </a:solidFill>
              </a:rPr>
              <a:t>Another example of the non-domestic treatment of territory is “foreign territory leased by the USA.”  Guantanamo Bay, Cuba, is one well-known example which is often in the news.</a:t>
            </a:r>
            <a:r>
              <a:rPr lang="en-US" dirty="0">
                <a:solidFill>
                  <a:prstClr val="black"/>
                </a:solidFill>
              </a:rPr>
              <a:t> </a:t>
            </a:r>
            <a:endParaRPr lang="en-US" sz="1600" dirty="0">
              <a:solidFill>
                <a:prstClr val="black"/>
              </a:solidFill>
            </a:endParaRPr>
          </a:p>
        </p:txBody>
      </p:sp>
    </p:spTree>
    <p:extLst>
      <p:ext uri="{BB962C8B-B14F-4D97-AF65-F5344CB8AC3E}">
        <p14:creationId xmlns="" xmlns:p14="http://schemas.microsoft.com/office/powerpoint/2010/main" val="1031078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chor="ctr" anchorCtr="0">
            <a:noAutofit/>
          </a:bodyPr>
          <a:lstStyle/>
          <a:p>
            <a:pPr marL="0" indent="0" algn="just">
              <a:spcBef>
                <a:spcPts val="1200"/>
              </a:spcBef>
              <a:spcAft>
                <a:spcPts val="1200"/>
              </a:spcAft>
              <a:buNone/>
            </a:pPr>
            <a:r>
              <a:rPr lang="en-US" b="1" dirty="0"/>
              <a:t>SUMMARY</a:t>
            </a:r>
            <a:r>
              <a:rPr lang="en-US" b="1" dirty="0" smtClean="0"/>
              <a:t>:</a:t>
            </a:r>
            <a:endParaRPr lang="en-US" sz="2400" b="1" dirty="0" smtClean="0"/>
          </a:p>
          <a:p>
            <a:pPr marL="457200" indent="0" algn="just">
              <a:spcBef>
                <a:spcPts val="1200"/>
              </a:spcBef>
              <a:spcAft>
                <a:spcPts val="1200"/>
              </a:spcAft>
              <a:buNone/>
            </a:pPr>
            <a:r>
              <a:rPr lang="en-US" dirty="0" smtClean="0"/>
              <a:t>As </a:t>
            </a:r>
            <a:r>
              <a:rPr lang="en-US" dirty="0"/>
              <a:t>an overview of the above four examples, it is quickly seen that all of these situations have arisen as a result of the conduct of war. </a:t>
            </a:r>
          </a:p>
          <a:p>
            <a:pPr marL="457200" indent="0" algn="just">
              <a:spcBef>
                <a:spcPts val="1200"/>
              </a:spcBef>
              <a:spcAft>
                <a:spcPts val="1200"/>
              </a:spcAft>
              <a:buNone/>
            </a:pPr>
            <a:r>
              <a:rPr lang="en-US" dirty="0"/>
              <a:t>Accordingly, the recognition and understanding of these situations is typically beyond the capabilities of those civilian scholars who have no background in “laws of war studies,” which we may refer to in a somewhat broader fashion as “the customary laws of warfare.” </a:t>
            </a:r>
            <a:endParaRPr lang="en-US" sz="1600" dirty="0"/>
          </a:p>
        </p:txBody>
      </p:sp>
    </p:spTree>
    <p:extLst>
      <p:ext uri="{BB962C8B-B14F-4D97-AF65-F5344CB8AC3E}">
        <p14:creationId xmlns="" xmlns:p14="http://schemas.microsoft.com/office/powerpoint/2010/main" val="2425723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Laws </a:t>
            </a:r>
            <a:r>
              <a:rPr lang="en-US" dirty="0" smtClean="0"/>
              <a:t>of </a:t>
            </a:r>
            <a:r>
              <a:rPr lang="en-US" dirty="0"/>
              <a:t>War Studies</a:t>
            </a:r>
          </a:p>
        </p:txBody>
      </p:sp>
      <p:sp>
        <p:nvSpPr>
          <p:cNvPr id="4" name="Content Placeholder 3"/>
          <p:cNvSpPr>
            <a:spLocks noGrp="1"/>
          </p:cNvSpPr>
          <p:nvPr>
            <p:ph idx="1"/>
          </p:nvPr>
        </p:nvSpPr>
        <p:spPr/>
        <p:txBody>
          <a:bodyPr/>
          <a:lstStyle/>
          <a:p>
            <a:pPr marL="457200" indent="0" algn="just">
              <a:spcBef>
                <a:spcPts val="1200"/>
              </a:spcBef>
              <a:spcAft>
                <a:spcPts val="1200"/>
              </a:spcAft>
              <a:buNone/>
            </a:pPr>
            <a:r>
              <a:rPr lang="en-US" dirty="0"/>
              <a:t>This field of study includes the Hague and Geneva Conventions, the laws of occupation, as well as much other customary precedent which has been established over the last two hundred years.  It also includes the subject matter of “military jurisdiction under the U.S. Constitution” and the legal ramifications of “the principle of conquest,” academic areas in which most civilian scholars have essentially no knowledge</a:t>
            </a:r>
            <a:r>
              <a:rPr lang="en-US" dirty="0" smtClean="0"/>
              <a:t>.</a:t>
            </a:r>
            <a:endParaRPr lang="en-US" dirty="0"/>
          </a:p>
          <a:p>
            <a:pPr marL="457200" indent="0" algn="just">
              <a:spcBef>
                <a:spcPts val="1200"/>
              </a:spcBef>
              <a:spcAft>
                <a:spcPts val="1200"/>
              </a:spcAft>
              <a:buNone/>
            </a:pPr>
            <a:r>
              <a:rPr lang="en-US" dirty="0"/>
              <a:t>The above topics will be overviewed more thoroughly in the “Introduction to fundamental Laws of War Concepts” section. </a:t>
            </a:r>
          </a:p>
        </p:txBody>
      </p:sp>
    </p:spTree>
    <p:extLst>
      <p:ext uri="{BB962C8B-B14F-4D97-AF65-F5344CB8AC3E}">
        <p14:creationId xmlns="" xmlns:p14="http://schemas.microsoft.com/office/powerpoint/2010/main" val="4093741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chor="ctr" anchorCtr="0">
            <a:normAutofit/>
          </a:bodyPr>
          <a:lstStyle/>
          <a:p>
            <a:pPr marL="0" indent="0" algn="just">
              <a:spcBef>
                <a:spcPts val="600"/>
              </a:spcBef>
              <a:spcAft>
                <a:spcPts val="600"/>
              </a:spcAft>
              <a:buNone/>
            </a:pPr>
            <a:r>
              <a:rPr lang="en-US" sz="2400" dirty="0"/>
              <a:t>There is much confusion in the world today which arises </a:t>
            </a:r>
            <a:r>
              <a:rPr lang="en-US" sz="2400" dirty="0" smtClean="0"/>
              <a:t>from:</a:t>
            </a:r>
            <a:endParaRPr lang="en-US" sz="2400" dirty="0"/>
          </a:p>
          <a:p>
            <a:pPr marL="457200" indent="0" algn="just">
              <a:spcBef>
                <a:spcPts val="600"/>
              </a:spcBef>
              <a:spcAft>
                <a:spcPts val="600"/>
              </a:spcAft>
              <a:buNone/>
            </a:pPr>
            <a:r>
              <a:rPr lang="en-US" sz="2800" b="1" dirty="0"/>
              <a:t>THE MISCONCEPTION THAT “ALL TERRITORY UNDER THE JURISDICTION OF A PARTICULAR COUNTRY IS DOMESTIC TERRITORY</a:t>
            </a:r>
            <a:r>
              <a:rPr lang="en-US" sz="2800" b="1" dirty="0" smtClean="0"/>
              <a:t>”</a:t>
            </a:r>
            <a:endParaRPr lang="en-US" sz="2400" b="1" dirty="0"/>
          </a:p>
        </p:txBody>
      </p:sp>
    </p:spTree>
    <p:extLst>
      <p:ext uri="{BB962C8B-B14F-4D97-AF65-F5344CB8AC3E}">
        <p14:creationId xmlns="" xmlns:p14="http://schemas.microsoft.com/office/powerpoint/2010/main" val="1048436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chor="ctr" anchorCtr="0">
            <a:normAutofit/>
          </a:bodyPr>
          <a:lstStyle/>
          <a:p>
            <a:pPr marL="0" indent="0" algn="just">
              <a:spcBef>
                <a:spcPts val="1200"/>
              </a:spcBef>
              <a:spcAft>
                <a:spcPts val="1200"/>
              </a:spcAft>
              <a:buNone/>
            </a:pPr>
            <a:r>
              <a:rPr lang="en-US" b="1" dirty="0"/>
              <a:t>For discussion purposes, let us use the nomenclature of “Country C” to designate one particular country</a:t>
            </a:r>
            <a:r>
              <a:rPr lang="en-US" b="1" dirty="0" smtClean="0"/>
              <a:t>.</a:t>
            </a:r>
            <a:endParaRPr lang="en-US" sz="2200" b="1" dirty="0"/>
          </a:p>
          <a:p>
            <a:pPr marL="457200" indent="0" algn="just">
              <a:spcBef>
                <a:spcPts val="1200"/>
              </a:spcBef>
              <a:spcAft>
                <a:spcPts val="1200"/>
              </a:spcAft>
              <a:buNone/>
            </a:pPr>
            <a:r>
              <a:rPr lang="en-US" dirty="0"/>
              <a:t>The following problem arises.  By regarding all territory under the jurisdiction of “Country C” as domestic, it then becomes a simple mental leap to say that “Country C” can obtain new territory merely by issuing a proclamation or holding a press conference, and then sending in its troops.  When the military forces in the conquered territory surrender, the officials of Country C can announce the annexation of the territory, and the war is over</a:t>
            </a:r>
            <a:r>
              <a:rPr lang="en-US" dirty="0" smtClean="0"/>
              <a:t>.</a:t>
            </a:r>
            <a:endParaRPr lang="en-US" sz="2400" dirty="0"/>
          </a:p>
        </p:txBody>
      </p:sp>
    </p:spTree>
    <p:extLst>
      <p:ext uri="{BB962C8B-B14F-4D97-AF65-F5344CB8AC3E}">
        <p14:creationId xmlns="" xmlns:p14="http://schemas.microsoft.com/office/powerpoint/2010/main" val="1869377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Rigorous Distinctions are Needed</a:t>
            </a:r>
          </a:p>
        </p:txBody>
      </p:sp>
      <p:sp>
        <p:nvSpPr>
          <p:cNvPr id="4" name="Content Placeholder 3"/>
          <p:cNvSpPr>
            <a:spLocks noGrp="1"/>
          </p:cNvSpPr>
          <p:nvPr>
            <p:ph idx="1"/>
          </p:nvPr>
        </p:nvSpPr>
        <p:spPr/>
        <p:txBody>
          <a:bodyPr/>
          <a:lstStyle/>
          <a:p>
            <a:pPr marL="457200" indent="0" algn="just">
              <a:spcBef>
                <a:spcPts val="1200"/>
              </a:spcBef>
              <a:spcAft>
                <a:spcPts val="1200"/>
              </a:spcAft>
              <a:buNone/>
            </a:pPr>
            <a:r>
              <a:rPr lang="en-US" dirty="0"/>
              <a:t>Those scholars and researchers who unwittingly assume that “All territory under the jurisdiction of a particular country is domestic territory” also fail to make a rigorous distinction between “having sovereignty” over a piece of territory, versus merely “having jurisdiction” over that territory. </a:t>
            </a:r>
          </a:p>
          <a:p>
            <a:pPr marL="457200" indent="0" algn="just">
              <a:spcBef>
                <a:spcPts val="1200"/>
              </a:spcBef>
              <a:spcAft>
                <a:spcPts val="1200"/>
              </a:spcAft>
              <a:buNone/>
            </a:pPr>
            <a:r>
              <a:rPr lang="en-US" dirty="0"/>
              <a:t>Research into “the customary laws of warfare” and a close examination of Examples 1, 2, &amp; 3, above, quickly show that (a) not all territory under the jurisdiction of a particular country is domestic territory, (b) having jurisdiction over territory and having sovereignty over territory are two distinct concepts. </a:t>
            </a:r>
          </a:p>
        </p:txBody>
      </p:sp>
    </p:spTree>
    <p:extLst>
      <p:ext uri="{BB962C8B-B14F-4D97-AF65-F5344CB8AC3E}">
        <p14:creationId xmlns="" xmlns:p14="http://schemas.microsoft.com/office/powerpoint/2010/main" val="3947760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Territorial Cession in the Modern World</a:t>
            </a:r>
          </a:p>
        </p:txBody>
      </p:sp>
      <p:sp>
        <p:nvSpPr>
          <p:cNvPr id="5" name="Content Placeholder 4"/>
          <p:cNvSpPr>
            <a:spLocks noGrp="1"/>
          </p:cNvSpPr>
          <p:nvPr>
            <p:ph idx="1"/>
          </p:nvPr>
        </p:nvSpPr>
        <p:spPr/>
        <p:txBody>
          <a:bodyPr/>
          <a:lstStyle/>
          <a:p>
            <a:pPr marL="457200" indent="0" algn="just">
              <a:spcBef>
                <a:spcPts val="1200"/>
              </a:spcBef>
              <a:buNone/>
            </a:pPr>
            <a:r>
              <a:rPr lang="en-US" dirty="0"/>
              <a:t>In the post-Napoleonic world, territorial cession is accomplished by treaty, and the world history of the last (nearly) two hundred years provides many examples. In the 1800s, the difference between “military occupation” and “annexation” became firmly established in customary law, and was later formally codified in the Hague Conventions of 1907</a:t>
            </a:r>
            <a:r>
              <a:rPr lang="en-US" dirty="0" smtClean="0"/>
              <a:t>:</a:t>
            </a:r>
            <a:endParaRPr lang="en-US" dirty="0"/>
          </a:p>
          <a:p>
            <a:pPr marL="914400" indent="0" algn="just">
              <a:spcBef>
                <a:spcPts val="600"/>
              </a:spcBef>
              <a:spcAft>
                <a:spcPts val="1200"/>
              </a:spcAft>
              <a:buNone/>
            </a:pPr>
            <a:r>
              <a:rPr lang="en-US" sz="1800" dirty="0">
                <a:latin typeface="Century Gothic" panose="020B0502020202020204" pitchFamily="34" charset="0"/>
                <a:cs typeface="Times New Roman" panose="02020603050405020304" pitchFamily="18" charset="0"/>
              </a:rPr>
              <a:t>Territory is considered occupied when it is actually placed under the authority of the hostile army</a:t>
            </a:r>
            <a:r>
              <a:rPr lang="en-US" sz="1800" dirty="0" smtClean="0">
                <a:latin typeface="Century Gothic" panose="020B0502020202020204" pitchFamily="34" charset="0"/>
                <a:cs typeface="Times New Roman" panose="02020603050405020304" pitchFamily="18" charset="0"/>
              </a:rPr>
              <a:t>."</a:t>
            </a:r>
            <a:endParaRPr lang="en-US" dirty="0">
              <a:latin typeface="Century Gothic" panose="020B0502020202020204" pitchFamily="34" charset="0"/>
              <a:cs typeface="Times New Roman" panose="02020603050405020304" pitchFamily="18" charset="0"/>
            </a:endParaRPr>
          </a:p>
          <a:p>
            <a:pPr marL="457200" indent="0" algn="just">
              <a:spcBef>
                <a:spcPts val="1200"/>
              </a:spcBef>
              <a:spcAft>
                <a:spcPts val="1200"/>
              </a:spcAft>
              <a:buNone/>
            </a:pPr>
            <a:r>
              <a:rPr lang="en-US" dirty="0"/>
              <a:t>The form of administration by which an occupying power exercises government authority over occupied territory is called "military government."  </a:t>
            </a:r>
          </a:p>
          <a:p>
            <a:pPr marL="457200" indent="0" algn="just">
              <a:spcBef>
                <a:spcPts val="1200"/>
              </a:spcBef>
              <a:spcAft>
                <a:spcPts val="1200"/>
              </a:spcAft>
              <a:buNone/>
            </a:pPr>
            <a:r>
              <a:rPr lang="en-US" dirty="0"/>
              <a:t>In the Spanish American War examples given above, Spanish sovereignty continued until renounced in the peace treaty. </a:t>
            </a:r>
          </a:p>
        </p:txBody>
      </p:sp>
    </p:spTree>
    <p:extLst>
      <p:ext uri="{BB962C8B-B14F-4D97-AF65-F5344CB8AC3E}">
        <p14:creationId xmlns="" xmlns:p14="http://schemas.microsoft.com/office/powerpoint/2010/main" val="4131832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United States Military Government (USMG)</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307131324"/>
              </p:ext>
            </p:extLst>
          </p:nvPr>
        </p:nvGraphicFramePr>
        <p:xfrm>
          <a:off x="228600" y="1279525"/>
          <a:ext cx="7772400" cy="2651760"/>
        </p:xfrm>
        <a:graphic>
          <a:graphicData uri="http://schemas.openxmlformats.org/drawingml/2006/table">
            <a:tbl>
              <a:tblPr firstRow="1" bandRow="1">
                <a:tableStyleId>{69012ECD-51FC-41F1-AA8D-1B2483CD663E}</a:tableStyleId>
              </a:tblPr>
              <a:tblGrid>
                <a:gridCol w="1143000"/>
                <a:gridCol w="1143000"/>
                <a:gridCol w="1143000"/>
                <a:gridCol w="1143000"/>
                <a:gridCol w="1143000"/>
                <a:gridCol w="2057400"/>
              </a:tblGrid>
              <a:tr h="370840">
                <a:tc>
                  <a:txBody>
                    <a:bodyPr/>
                    <a:lstStyle/>
                    <a:p>
                      <a:pPr algn="ctr"/>
                      <a:r>
                        <a:rPr lang="en-US" sz="1600" b="1" cap="none" baseline="0" dirty="0" smtClean="0"/>
                        <a:t>Beginning of USMG</a:t>
                      </a:r>
                      <a:endParaRPr lang="en-US" sz="1600" b="1" cap="none" baseline="0" dirty="0"/>
                    </a:p>
                  </a:txBody>
                  <a:tcPr anchor="ctr"/>
                </a:tc>
                <a:tc>
                  <a:txBody>
                    <a:bodyPr/>
                    <a:lstStyle/>
                    <a:p>
                      <a:pPr algn="ctr"/>
                      <a:r>
                        <a:rPr lang="en-US" sz="1600" b="1" cap="none" baseline="0" dirty="0" smtClean="0"/>
                        <a:t>Area</a:t>
                      </a:r>
                      <a:endParaRPr lang="en-US" sz="1600" b="1" cap="none" baseline="0" dirty="0"/>
                    </a:p>
                  </a:txBody>
                  <a:tcPr anchor="ctr"/>
                </a:tc>
                <a:tc>
                  <a:txBody>
                    <a:bodyPr/>
                    <a:lstStyle/>
                    <a:p>
                      <a:pPr algn="ctr"/>
                      <a:r>
                        <a:rPr lang="en-US" sz="1600" b="1" cap="none" baseline="0" dirty="0" smtClean="0"/>
                        <a:t>Treaty</a:t>
                      </a:r>
                      <a:endParaRPr lang="en-US" sz="1600" b="1" cap="none" baseline="0" dirty="0"/>
                    </a:p>
                  </a:txBody>
                  <a:tcPr anchor="ctr"/>
                </a:tc>
                <a:tc>
                  <a:txBody>
                    <a:bodyPr/>
                    <a:lstStyle/>
                    <a:p>
                      <a:pPr algn="ctr"/>
                      <a:r>
                        <a:rPr lang="en-US" sz="1600" b="1" cap="none" baseline="0" dirty="0" smtClean="0"/>
                        <a:t>Came into force</a:t>
                      </a:r>
                      <a:endParaRPr lang="en-US" sz="1600" b="1" cap="none" baseline="0" dirty="0"/>
                    </a:p>
                  </a:txBody>
                  <a:tcPr anchor="ctr"/>
                </a:tc>
                <a:tc>
                  <a:txBody>
                    <a:bodyPr/>
                    <a:lstStyle/>
                    <a:p>
                      <a:pPr algn="ctr"/>
                      <a:r>
                        <a:rPr lang="en-US" sz="1600" b="1" cap="none" baseline="0" dirty="0" smtClean="0"/>
                        <a:t>End of USMG</a:t>
                      </a:r>
                      <a:endParaRPr lang="en-US" sz="1600" b="1" cap="none" baseline="0" dirty="0"/>
                    </a:p>
                  </a:txBody>
                  <a:tcPr anchor="ctr"/>
                </a:tc>
                <a:tc>
                  <a:txBody>
                    <a:bodyPr/>
                    <a:lstStyle/>
                    <a:p>
                      <a:pPr algn="ctr"/>
                      <a:r>
                        <a:rPr lang="en-US" sz="1600" b="1" cap="none" baseline="0" dirty="0" smtClean="0"/>
                        <a:t>USMG Supplanted by</a:t>
                      </a:r>
                      <a:endParaRPr lang="en-US" sz="1600" b="1" cap="none" baseline="0" dirty="0"/>
                    </a:p>
                  </a:txBody>
                  <a:tcPr anchor="ctr"/>
                </a:tc>
              </a:tr>
              <a:tr h="370840">
                <a:tc>
                  <a:txBody>
                    <a:bodyPr/>
                    <a:lstStyle/>
                    <a:p>
                      <a:pPr algn="ctr"/>
                      <a:r>
                        <a:rPr lang="en-US" sz="1400" dirty="0" smtClean="0"/>
                        <a:t>August 12, 1898</a:t>
                      </a:r>
                      <a:endParaRPr lang="en-US" sz="1400" dirty="0"/>
                    </a:p>
                  </a:txBody>
                  <a:tcPr anchor="ctr"/>
                </a:tc>
                <a:tc>
                  <a:txBody>
                    <a:bodyPr/>
                    <a:lstStyle/>
                    <a:p>
                      <a:pPr algn="ctr"/>
                      <a:r>
                        <a:rPr lang="en-US" sz="1400" dirty="0" smtClean="0"/>
                        <a:t>Puerto Rico</a:t>
                      </a:r>
                      <a:endParaRPr lang="en-US" sz="1400" dirty="0"/>
                    </a:p>
                  </a:txBody>
                  <a:tcPr anchor="ctr"/>
                </a:tc>
                <a:tc>
                  <a:txBody>
                    <a:bodyPr/>
                    <a:lstStyle/>
                    <a:p>
                      <a:pPr algn="ctr"/>
                      <a:r>
                        <a:rPr lang="en-US" sz="1400" dirty="0" smtClean="0"/>
                        <a:t>Treaty of Paris, Art. 2</a:t>
                      </a:r>
                      <a:endParaRPr lang="en-US" sz="1400" dirty="0"/>
                    </a:p>
                  </a:txBody>
                  <a:tcPr anchor="ctr"/>
                </a:tc>
                <a:tc>
                  <a:txBody>
                    <a:bodyPr/>
                    <a:lstStyle/>
                    <a:p>
                      <a:pPr algn="ctr"/>
                      <a:r>
                        <a:rPr lang="en-US" sz="1400" dirty="0" smtClean="0"/>
                        <a:t>April 11, 1899</a:t>
                      </a:r>
                      <a:endParaRPr lang="en-US" sz="1400" dirty="0"/>
                    </a:p>
                  </a:txBody>
                  <a:tcPr anchor="ctr"/>
                </a:tc>
                <a:tc>
                  <a:txBody>
                    <a:bodyPr/>
                    <a:lstStyle/>
                    <a:p>
                      <a:pPr algn="ctr"/>
                      <a:r>
                        <a:rPr lang="en-US" sz="1400" dirty="0" smtClean="0"/>
                        <a:t>May 1, 1900</a:t>
                      </a:r>
                      <a:endParaRPr lang="en-US" sz="1400" dirty="0"/>
                    </a:p>
                  </a:txBody>
                  <a:tcPr anchor="ctr"/>
                </a:tc>
                <a:tc>
                  <a:txBody>
                    <a:bodyPr/>
                    <a:lstStyle/>
                    <a:p>
                      <a:pPr algn="ctr"/>
                      <a:r>
                        <a:rPr lang="en-US" sz="1400" dirty="0" smtClean="0"/>
                        <a:t>Civil Government for Puerto Rico (USA)</a:t>
                      </a:r>
                      <a:endParaRPr lang="en-US" sz="1400" dirty="0"/>
                    </a:p>
                  </a:txBody>
                  <a:tcPr anchor="ctr"/>
                </a:tc>
              </a:tr>
              <a:tr h="370840">
                <a:tc>
                  <a:txBody>
                    <a:bodyPr/>
                    <a:lstStyle/>
                    <a:p>
                      <a:pPr algn="ctr"/>
                      <a:r>
                        <a:rPr lang="en-US" sz="1400" dirty="0" smtClean="0"/>
                        <a:t>August 14, 1898</a:t>
                      </a:r>
                      <a:endParaRPr lang="en-US" sz="1400" dirty="0"/>
                    </a:p>
                  </a:txBody>
                  <a:tcPr anchor="ctr"/>
                </a:tc>
                <a:tc>
                  <a:txBody>
                    <a:bodyPr/>
                    <a:lstStyle/>
                    <a:p>
                      <a:pPr algn="ctr"/>
                      <a:r>
                        <a:rPr lang="en-US" sz="1400" dirty="0" smtClean="0"/>
                        <a:t>Philippines</a:t>
                      </a:r>
                      <a:endParaRPr lang="en-US" sz="1400" dirty="0"/>
                    </a:p>
                  </a:txBody>
                  <a:tcPr anchor="ctr"/>
                </a:tc>
                <a:tc>
                  <a:txBody>
                    <a:bodyPr/>
                    <a:lstStyle/>
                    <a:p>
                      <a:pPr algn="ctr"/>
                      <a:r>
                        <a:rPr lang="en-US" sz="1400" dirty="0" smtClean="0"/>
                        <a:t>Treaty of Paris, Art. 3</a:t>
                      </a:r>
                      <a:endParaRPr lang="en-US" sz="1400" dirty="0"/>
                    </a:p>
                  </a:txBody>
                  <a:tcPr anchor="ctr"/>
                </a:tc>
                <a:tc>
                  <a:txBody>
                    <a:bodyPr/>
                    <a:lstStyle/>
                    <a:p>
                      <a:pPr algn="ctr"/>
                      <a:r>
                        <a:rPr lang="en-US" sz="1400" dirty="0" smtClean="0"/>
                        <a:t>April 11, 1899</a:t>
                      </a:r>
                      <a:endParaRPr lang="en-US" sz="1400" dirty="0"/>
                    </a:p>
                  </a:txBody>
                  <a:tcPr anchor="ctr"/>
                </a:tc>
                <a:tc>
                  <a:txBody>
                    <a:bodyPr/>
                    <a:lstStyle/>
                    <a:p>
                      <a:pPr algn="ctr"/>
                      <a:r>
                        <a:rPr lang="en-US" sz="1400" dirty="0" smtClean="0"/>
                        <a:t>July 4, 1901</a:t>
                      </a:r>
                      <a:endParaRPr lang="en-US" sz="1400" dirty="0"/>
                    </a:p>
                  </a:txBody>
                  <a:tcPr anchor="ctr"/>
                </a:tc>
                <a:tc>
                  <a:txBody>
                    <a:bodyPr/>
                    <a:lstStyle/>
                    <a:p>
                      <a:pPr algn="ctr"/>
                      <a:r>
                        <a:rPr lang="en-US" sz="1400" dirty="0" smtClean="0"/>
                        <a:t>Civil Government for Philippines (USA)</a:t>
                      </a:r>
                      <a:endParaRPr lang="en-US" sz="1400" dirty="0"/>
                    </a:p>
                  </a:txBody>
                  <a:tcPr anchor="ctr"/>
                </a:tc>
              </a:tr>
              <a:tr h="370840">
                <a:tc>
                  <a:txBody>
                    <a:bodyPr/>
                    <a:lstStyle/>
                    <a:p>
                      <a:pPr algn="ctr"/>
                      <a:r>
                        <a:rPr lang="en-US" sz="1400" dirty="0" smtClean="0"/>
                        <a:t>June 21, 1898</a:t>
                      </a:r>
                      <a:endParaRPr lang="en-US" sz="1400" dirty="0"/>
                    </a:p>
                  </a:txBody>
                  <a:tcPr anchor="ctr"/>
                </a:tc>
                <a:tc>
                  <a:txBody>
                    <a:bodyPr/>
                    <a:lstStyle/>
                    <a:p>
                      <a:pPr algn="ctr"/>
                      <a:r>
                        <a:rPr lang="en-US" sz="1400" dirty="0" smtClean="0"/>
                        <a:t>Guam</a:t>
                      </a:r>
                      <a:endParaRPr lang="en-US" sz="1400" dirty="0"/>
                    </a:p>
                  </a:txBody>
                  <a:tcPr anchor="ctr"/>
                </a:tc>
                <a:tc>
                  <a:txBody>
                    <a:bodyPr/>
                    <a:lstStyle/>
                    <a:p>
                      <a:pPr algn="ctr"/>
                      <a:r>
                        <a:rPr lang="en-US" sz="1400" dirty="0" smtClean="0"/>
                        <a:t>Treaty of Paris, Art. 2</a:t>
                      </a:r>
                      <a:endParaRPr lang="en-US" sz="1400" dirty="0"/>
                    </a:p>
                  </a:txBody>
                  <a:tcPr anchor="ctr"/>
                </a:tc>
                <a:tc>
                  <a:txBody>
                    <a:bodyPr/>
                    <a:lstStyle/>
                    <a:p>
                      <a:pPr algn="ctr"/>
                      <a:r>
                        <a:rPr lang="en-US" sz="1400" dirty="0" smtClean="0"/>
                        <a:t>April 11, 1899</a:t>
                      </a:r>
                      <a:endParaRPr lang="en-US" sz="1400" dirty="0"/>
                    </a:p>
                  </a:txBody>
                  <a:tcPr anchor="ctr"/>
                </a:tc>
                <a:tc>
                  <a:txBody>
                    <a:bodyPr/>
                    <a:lstStyle/>
                    <a:p>
                      <a:pPr algn="ctr"/>
                      <a:r>
                        <a:rPr lang="en-US" sz="1400" dirty="0" smtClean="0"/>
                        <a:t>July 1, 1950</a:t>
                      </a:r>
                      <a:endParaRPr lang="en-US" sz="1400" dirty="0"/>
                    </a:p>
                  </a:txBody>
                  <a:tcPr anchor="ctr"/>
                </a:tc>
                <a:tc>
                  <a:txBody>
                    <a:bodyPr/>
                    <a:lstStyle/>
                    <a:p>
                      <a:pPr algn="ctr"/>
                      <a:r>
                        <a:rPr lang="en-US" sz="1400" dirty="0" smtClean="0"/>
                        <a:t>Civil Government for Guam (USA)</a:t>
                      </a:r>
                      <a:endParaRPr lang="en-US" sz="1400" dirty="0"/>
                    </a:p>
                  </a:txBody>
                  <a:tcPr anchor="ctr"/>
                </a:tc>
              </a:tr>
              <a:tr h="370840">
                <a:tc>
                  <a:txBody>
                    <a:bodyPr/>
                    <a:lstStyle/>
                    <a:p>
                      <a:pPr algn="ctr"/>
                      <a:r>
                        <a:rPr lang="en-US" sz="1400" dirty="0" smtClean="0"/>
                        <a:t>July 17, 1898</a:t>
                      </a:r>
                      <a:endParaRPr lang="en-US" sz="1400" dirty="0"/>
                    </a:p>
                  </a:txBody>
                  <a:tcPr anchor="ctr"/>
                </a:tc>
                <a:tc>
                  <a:txBody>
                    <a:bodyPr/>
                    <a:lstStyle/>
                    <a:p>
                      <a:pPr algn="ctr"/>
                      <a:r>
                        <a:rPr lang="en-US" sz="1400" dirty="0" smtClean="0"/>
                        <a:t>Cuba</a:t>
                      </a:r>
                      <a:endParaRPr lang="en-US" sz="1400" dirty="0"/>
                    </a:p>
                  </a:txBody>
                  <a:tcPr anchor="ctr"/>
                </a:tc>
                <a:tc>
                  <a:txBody>
                    <a:bodyPr/>
                    <a:lstStyle/>
                    <a:p>
                      <a:pPr algn="ctr"/>
                      <a:r>
                        <a:rPr lang="en-US" sz="1400" dirty="0" smtClean="0"/>
                        <a:t>Treaty of Paris, Art. 1</a:t>
                      </a:r>
                      <a:endParaRPr lang="en-US" sz="1400" dirty="0"/>
                    </a:p>
                  </a:txBody>
                  <a:tcPr anchor="ctr"/>
                </a:tc>
                <a:tc>
                  <a:txBody>
                    <a:bodyPr/>
                    <a:lstStyle/>
                    <a:p>
                      <a:pPr algn="ctr"/>
                      <a:r>
                        <a:rPr lang="en-US" sz="1400" dirty="0" smtClean="0"/>
                        <a:t>April 11, 1899</a:t>
                      </a:r>
                      <a:endParaRPr lang="en-US" sz="1400" dirty="0"/>
                    </a:p>
                  </a:txBody>
                  <a:tcPr anchor="ctr"/>
                </a:tc>
                <a:tc>
                  <a:txBody>
                    <a:bodyPr/>
                    <a:lstStyle/>
                    <a:p>
                      <a:pPr algn="ctr"/>
                      <a:r>
                        <a:rPr lang="en-US" sz="1400" dirty="0" smtClean="0"/>
                        <a:t>May 20, 1902</a:t>
                      </a:r>
                      <a:endParaRPr lang="en-US" sz="1400" dirty="0"/>
                    </a:p>
                  </a:txBody>
                  <a:tcPr anchor="ctr"/>
                </a:tc>
                <a:tc>
                  <a:txBody>
                    <a:bodyPr/>
                    <a:lstStyle/>
                    <a:p>
                      <a:pPr algn="ctr"/>
                      <a:r>
                        <a:rPr lang="en-US" sz="1400" dirty="0" smtClean="0"/>
                        <a:t>Civil Government for Cuba (Republic of Cuba)</a:t>
                      </a:r>
                      <a:endParaRPr lang="en-US" sz="1400" dirty="0"/>
                    </a:p>
                  </a:txBody>
                  <a:tcPr anchor="ctr"/>
                </a:tc>
              </a:tr>
            </a:tbl>
          </a:graphicData>
        </a:graphic>
      </p:graphicFrame>
      <p:sp>
        <p:nvSpPr>
          <p:cNvPr id="3" name="TextBox 2"/>
          <p:cNvSpPr txBox="1"/>
          <p:nvPr/>
        </p:nvSpPr>
        <p:spPr>
          <a:xfrm>
            <a:off x="228600" y="3977640"/>
            <a:ext cx="7772400" cy="1828800"/>
          </a:xfrm>
          <a:prstGeom prst="rect">
            <a:avLst/>
          </a:prstGeom>
          <a:noFill/>
        </p:spPr>
        <p:txBody>
          <a:bodyPr wrap="square" rtlCol="0">
            <a:noAutofit/>
          </a:bodyPr>
          <a:lstStyle/>
          <a:p>
            <a:pPr algn="just">
              <a:spcBef>
                <a:spcPts val="600"/>
              </a:spcBef>
              <a:spcAft>
                <a:spcPts val="600"/>
              </a:spcAft>
            </a:pPr>
            <a:r>
              <a:rPr lang="en-US" sz="1600" dirty="0"/>
              <a:t>United States Military Government (USMG) jurisdiction over these four territories began with the surrender of Spanish troops in each area, and continued (beyond the time when the peace treaty came into force) for many years.  </a:t>
            </a:r>
          </a:p>
          <a:p>
            <a:pPr algn="just">
              <a:spcBef>
                <a:spcPts val="600"/>
              </a:spcBef>
              <a:spcAft>
                <a:spcPts val="600"/>
              </a:spcAft>
            </a:pPr>
            <a:r>
              <a:rPr lang="en-US" sz="1600" dirty="0"/>
              <a:t>USMG jurisdiction was finally supplanted by the establishment of “civil government” for each territory. </a:t>
            </a:r>
          </a:p>
          <a:p>
            <a:pPr algn="just">
              <a:spcBef>
                <a:spcPts val="600"/>
              </a:spcBef>
              <a:spcAft>
                <a:spcPts val="600"/>
              </a:spcAft>
            </a:pPr>
            <a:r>
              <a:rPr lang="en-US" sz="1600" dirty="0"/>
              <a:t>This is the established precedent for dealing with conquered territory. </a:t>
            </a:r>
          </a:p>
        </p:txBody>
      </p:sp>
    </p:spTree>
    <p:extLst>
      <p:ext uri="{BB962C8B-B14F-4D97-AF65-F5344CB8AC3E}">
        <p14:creationId xmlns="" xmlns:p14="http://schemas.microsoft.com/office/powerpoint/2010/main" val="3136077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TAIWAN and WWII in the Pacific</a:t>
            </a:r>
          </a:p>
        </p:txBody>
      </p:sp>
      <p:sp>
        <p:nvSpPr>
          <p:cNvPr id="5" name="Content Placeholder 4"/>
          <p:cNvSpPr>
            <a:spLocks noGrp="1"/>
          </p:cNvSpPr>
          <p:nvPr>
            <p:ph idx="1"/>
          </p:nvPr>
        </p:nvSpPr>
        <p:spPr/>
        <p:txBody>
          <a:bodyPr/>
          <a:lstStyle/>
          <a:p>
            <a:pPr marL="457200" indent="0" algn="just">
              <a:spcBef>
                <a:spcPts val="1200"/>
              </a:spcBef>
              <a:spcAft>
                <a:spcPts val="1200"/>
              </a:spcAft>
              <a:buNone/>
            </a:pPr>
            <a:r>
              <a:rPr lang="en-US" dirty="0"/>
              <a:t>All military attacks against the four main Japanese islands (aka “metropolitan Japan”) and Taiwan were conducted by U.S. military forces.  The legal significance of such actions can be determined by examining the subject matter of “military jurisdiction under the U.S. Constitution” and the legal ramifications of “the principle of conquest</a:t>
            </a:r>
            <a:r>
              <a:rPr lang="en-US" dirty="0" smtClean="0"/>
              <a:t>.”</a:t>
            </a:r>
          </a:p>
          <a:p>
            <a:pPr marL="457200" indent="0" algn="just">
              <a:spcBef>
                <a:spcPts val="1200"/>
              </a:spcBef>
              <a:spcAft>
                <a:spcPts val="1200"/>
              </a:spcAft>
              <a:buNone/>
            </a:pPr>
            <a:r>
              <a:rPr lang="en-US" dirty="0" smtClean="0"/>
              <a:t>Additionally</a:t>
            </a:r>
            <a:r>
              <a:rPr lang="en-US" dirty="0"/>
              <a:t>, according to U.S. Supreme Court precedent regarding the application of the laws of occupation, the United States is the “conqueror,” and therefore will be the legal occupier. </a:t>
            </a:r>
          </a:p>
        </p:txBody>
      </p:sp>
    </p:spTree>
    <p:extLst>
      <p:ext uri="{BB962C8B-B14F-4D97-AF65-F5344CB8AC3E}">
        <p14:creationId xmlns="" xmlns:p14="http://schemas.microsoft.com/office/powerpoint/2010/main" val="767768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lgn="just">
              <a:spcBef>
                <a:spcPts val="1200"/>
              </a:spcBef>
              <a:buNone/>
            </a:pPr>
            <a:r>
              <a:rPr lang="en-US" dirty="0"/>
              <a:t>Many historians dispute the view that the United States was the legal occupier of Japan, and point out that “The Allies occupied Japan.” However, Gerhard L. Weinberg (Ph.D., University of Chicago) clarifies the correct view in his essay “The End of the Pacific War in World War II.” He describes the historical situation in metropolitan Japan as follows</a:t>
            </a:r>
            <a:r>
              <a:rPr lang="en-US" dirty="0" smtClean="0"/>
              <a:t>:</a:t>
            </a:r>
            <a:endParaRPr lang="en-US" dirty="0"/>
          </a:p>
          <a:p>
            <a:pPr marL="457200" indent="0" algn="just">
              <a:spcBef>
                <a:spcPts val="600"/>
              </a:spcBef>
              <a:spcAft>
                <a:spcPts val="1200"/>
              </a:spcAft>
              <a:buNone/>
            </a:pPr>
            <a:r>
              <a:rPr lang="en-US" sz="1800" dirty="0">
                <a:latin typeface="Century Gothic" panose="020B0502020202020204" pitchFamily="34" charset="0"/>
                <a:cs typeface="Times New Roman" panose="02020603050405020304" pitchFamily="18" charset="0"/>
              </a:rPr>
              <a:t>The Japanese surrender and occupation meant that America’s key aim had been attained.  The fact that an American was supreme commander and through his staff could provide direction to the country as a whole enormously simplified a process that would not be hampered by any need for unanimity – or more likely conflicting plans and intentions – of several occupying powers.  There was an Allied Council that met regularly in Tokyo and included Soviet, British, and Chinese representatives, but it operated in practice as an advisory, not an executive or administrative body. </a:t>
            </a:r>
            <a:endParaRPr lang="en-US" dirty="0">
              <a:latin typeface="Century Gothic" panose="020B0502020202020204" pitchFamily="34" charset="0"/>
              <a:cs typeface="Times New Roman" panose="02020603050405020304" pitchFamily="18" charset="0"/>
            </a:endParaRPr>
          </a:p>
          <a:p>
            <a:pPr marL="0" indent="0" algn="just">
              <a:spcBef>
                <a:spcPts val="1200"/>
              </a:spcBef>
              <a:spcAft>
                <a:spcPts val="1200"/>
              </a:spcAft>
              <a:buNone/>
            </a:pPr>
            <a:r>
              <a:rPr lang="en-US" dirty="0"/>
              <a:t>This essay is collected in </a:t>
            </a:r>
            <a:r>
              <a:rPr lang="en-US" sz="1700" u="sng" dirty="0">
                <a:latin typeface="Arial" pitchFamily="34" charset="0"/>
                <a:cs typeface="Arial" pitchFamily="34" charset="0"/>
              </a:rPr>
              <a:t>Between War and Peace, How America Ends its Wars</a:t>
            </a:r>
            <a:r>
              <a:rPr lang="en-US" dirty="0"/>
              <a:t>, edited by Col. Matthew </a:t>
            </a:r>
            <a:r>
              <a:rPr lang="en-US" dirty="0" err="1"/>
              <a:t>Moten</a:t>
            </a:r>
            <a:r>
              <a:rPr lang="en-US" dirty="0"/>
              <a:t>, published by Free Press (Simon &amp; Schuster, Inc.), New York, N.Y. (2011).</a:t>
            </a:r>
          </a:p>
        </p:txBody>
      </p:sp>
    </p:spTree>
    <p:extLst>
      <p:ext uri="{BB962C8B-B14F-4D97-AF65-F5344CB8AC3E}">
        <p14:creationId xmlns="" xmlns:p14="http://schemas.microsoft.com/office/powerpoint/2010/main" val="439724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Index</a:t>
            </a: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747759354"/>
              </p:ext>
            </p:extLst>
          </p:nvPr>
        </p:nvGraphicFramePr>
        <p:xfrm>
          <a:off x="228600" y="1279525"/>
          <a:ext cx="7772400" cy="4536440"/>
        </p:xfrm>
        <a:graphic>
          <a:graphicData uri="http://schemas.openxmlformats.org/drawingml/2006/table">
            <a:tbl>
              <a:tblPr firstRow="1" bandRow="1">
                <a:tableStyleId>{69012ECD-51FC-41F1-AA8D-1B2483CD663E}</a:tableStyleId>
              </a:tblPr>
              <a:tblGrid>
                <a:gridCol w="6858000"/>
                <a:gridCol w="914400"/>
              </a:tblGrid>
              <a:tr h="370840">
                <a:tc>
                  <a:txBody>
                    <a:bodyPr/>
                    <a:lstStyle/>
                    <a:p>
                      <a:pPr algn="l"/>
                      <a:r>
                        <a:rPr lang="en-US" sz="1600" b="0" dirty="0" smtClean="0">
                          <a:latin typeface="Arial Rounded MT Bold" panose="020F0704030504030204" pitchFamily="34" charset="0"/>
                        </a:rPr>
                        <a:t>Title</a:t>
                      </a:r>
                      <a:endParaRPr lang="en-US" sz="1600" b="0" dirty="0">
                        <a:latin typeface="Arial Rounded MT Bold" panose="020F0704030504030204" pitchFamily="34" charset="0"/>
                      </a:endParaRPr>
                    </a:p>
                  </a:txBody>
                  <a:tcPr anchor="ctr"/>
                </a:tc>
                <a:tc>
                  <a:txBody>
                    <a:bodyPr/>
                    <a:lstStyle/>
                    <a:p>
                      <a:pPr algn="ctr"/>
                      <a:r>
                        <a:rPr lang="en-US" sz="1600" b="0" dirty="0" smtClean="0">
                          <a:latin typeface="Arial Rounded MT Bold" panose="020F0704030504030204" pitchFamily="34" charset="0"/>
                        </a:rPr>
                        <a:t>Slide</a:t>
                      </a:r>
                      <a:endParaRPr lang="en-US" sz="1600" b="0" dirty="0">
                        <a:latin typeface="Arial Rounded MT Bold" panose="020F0704030504030204" pitchFamily="34" charset="0"/>
                      </a:endParaRPr>
                    </a:p>
                  </a:txBody>
                  <a:tcPr anchor="ctr"/>
                </a:tc>
              </a:tr>
              <a:tr h="370840">
                <a:tc>
                  <a:txBody>
                    <a:bodyPr/>
                    <a:lstStyle/>
                    <a:p>
                      <a:r>
                        <a:rPr lang="en-US" sz="1200" dirty="0" smtClean="0"/>
                        <a:t>All Territory Under The Jurisdiction Of A Particular Country Is Not Necessarily “Domestic Territory”</a:t>
                      </a:r>
                      <a:endParaRPr lang="en-US" sz="1200" dirty="0"/>
                    </a:p>
                  </a:txBody>
                  <a:tcPr anchor="ctr"/>
                </a:tc>
                <a:tc>
                  <a:txBody>
                    <a:bodyPr/>
                    <a:lstStyle/>
                    <a:p>
                      <a:pPr algn="ctr"/>
                      <a:r>
                        <a:rPr lang="en-US" sz="1200" dirty="0" smtClean="0"/>
                        <a:t>6</a:t>
                      </a:r>
                      <a:endParaRPr lang="en-US" sz="1200" dirty="0"/>
                    </a:p>
                  </a:txBody>
                  <a:tcPr anchor="ctr"/>
                </a:tc>
              </a:tr>
              <a:tr h="370840">
                <a:tc>
                  <a:txBody>
                    <a:bodyPr/>
                    <a:lstStyle/>
                    <a:p>
                      <a:r>
                        <a:rPr lang="en-US" sz="1200" dirty="0" smtClean="0"/>
                        <a:t>Laws of War Studies</a:t>
                      </a:r>
                      <a:endParaRPr lang="en-US" sz="1200" dirty="0"/>
                    </a:p>
                  </a:txBody>
                  <a:tcPr anchor="ctr"/>
                </a:tc>
                <a:tc>
                  <a:txBody>
                    <a:bodyPr/>
                    <a:lstStyle/>
                    <a:p>
                      <a:pPr algn="ctr"/>
                      <a:r>
                        <a:rPr lang="en-US" sz="1200" dirty="0" smtClean="0"/>
                        <a:t>12</a:t>
                      </a:r>
                      <a:endParaRPr lang="en-US" sz="1200" dirty="0"/>
                    </a:p>
                  </a:txBody>
                  <a:tcPr anchor="ctr"/>
                </a:tc>
              </a:tr>
              <a:tr h="370840">
                <a:tc>
                  <a:txBody>
                    <a:bodyPr/>
                    <a:lstStyle/>
                    <a:p>
                      <a:r>
                        <a:rPr lang="en-US" sz="1200" dirty="0" smtClean="0"/>
                        <a:t>Confusion Arising From The Misconception That “ All Territory Under The Jurisdiction Of A Particular Country Is Domestic Territory”</a:t>
                      </a:r>
                      <a:endParaRPr lang="en-US" sz="1200" dirty="0"/>
                    </a:p>
                  </a:txBody>
                  <a:tcPr anchor="ctr"/>
                </a:tc>
                <a:tc>
                  <a:txBody>
                    <a:bodyPr/>
                    <a:lstStyle/>
                    <a:p>
                      <a:pPr algn="ctr"/>
                      <a:r>
                        <a:rPr lang="en-US" sz="1200" dirty="0" smtClean="0"/>
                        <a:t>13</a:t>
                      </a:r>
                      <a:endParaRPr lang="en-US" sz="1200" dirty="0"/>
                    </a:p>
                  </a:txBody>
                  <a:tcPr anchor="ctr"/>
                </a:tc>
              </a:tr>
              <a:tr h="370840">
                <a:tc>
                  <a:txBody>
                    <a:bodyPr/>
                    <a:lstStyle/>
                    <a:p>
                      <a:r>
                        <a:rPr lang="en-US" sz="1200" dirty="0" smtClean="0"/>
                        <a:t>Rigorous Distinctions are Needed</a:t>
                      </a:r>
                      <a:endParaRPr lang="en-US" sz="1200" dirty="0"/>
                    </a:p>
                  </a:txBody>
                  <a:tcPr anchor="ctr"/>
                </a:tc>
                <a:tc>
                  <a:txBody>
                    <a:bodyPr/>
                    <a:lstStyle/>
                    <a:p>
                      <a:pPr algn="ctr"/>
                      <a:r>
                        <a:rPr lang="en-US" sz="1200" dirty="0" smtClean="0"/>
                        <a:t>15</a:t>
                      </a:r>
                      <a:endParaRPr lang="en-US" sz="1200" dirty="0"/>
                    </a:p>
                  </a:txBody>
                  <a:tcPr anchor="ctr"/>
                </a:tc>
              </a:tr>
              <a:tr h="370840">
                <a:tc>
                  <a:txBody>
                    <a:bodyPr/>
                    <a:lstStyle/>
                    <a:p>
                      <a:r>
                        <a:rPr lang="en-US" sz="1200" dirty="0" smtClean="0"/>
                        <a:t>Territorial Cession in the Modern World</a:t>
                      </a:r>
                      <a:endParaRPr lang="en-US" sz="1200" dirty="0"/>
                    </a:p>
                  </a:txBody>
                  <a:tcPr anchor="ctr"/>
                </a:tc>
                <a:tc>
                  <a:txBody>
                    <a:bodyPr/>
                    <a:lstStyle/>
                    <a:p>
                      <a:pPr algn="ctr"/>
                      <a:r>
                        <a:rPr lang="en-US" sz="1200" dirty="0" smtClean="0"/>
                        <a:t>16</a:t>
                      </a:r>
                      <a:endParaRPr lang="en-US" sz="1200" dirty="0"/>
                    </a:p>
                  </a:txBody>
                  <a:tcPr anchor="ctr"/>
                </a:tc>
              </a:tr>
              <a:tr h="370840">
                <a:tc>
                  <a:txBody>
                    <a:bodyPr/>
                    <a:lstStyle/>
                    <a:p>
                      <a:r>
                        <a:rPr lang="en-US" sz="1200" dirty="0" smtClean="0"/>
                        <a:t>United States Military Government (USMG)</a:t>
                      </a:r>
                      <a:endParaRPr lang="en-US" sz="1200" dirty="0"/>
                    </a:p>
                  </a:txBody>
                  <a:tcPr anchor="ctr"/>
                </a:tc>
                <a:tc>
                  <a:txBody>
                    <a:bodyPr/>
                    <a:lstStyle/>
                    <a:p>
                      <a:pPr algn="ctr"/>
                      <a:r>
                        <a:rPr lang="en-US" sz="1200" dirty="0" smtClean="0"/>
                        <a:t>17</a:t>
                      </a:r>
                      <a:endParaRPr lang="en-US" sz="1200" dirty="0"/>
                    </a:p>
                  </a:txBody>
                  <a:tcPr anchor="ctr"/>
                </a:tc>
              </a:tr>
              <a:tr h="370840">
                <a:tc>
                  <a:txBody>
                    <a:bodyPr/>
                    <a:lstStyle/>
                    <a:p>
                      <a:r>
                        <a:rPr lang="en-US" sz="1200" dirty="0" smtClean="0"/>
                        <a:t>TAIWAN and WWII in the Pacific</a:t>
                      </a:r>
                      <a:endParaRPr lang="en-US" sz="1200" dirty="0"/>
                    </a:p>
                  </a:txBody>
                  <a:tcPr anchor="ctr"/>
                </a:tc>
                <a:tc>
                  <a:txBody>
                    <a:bodyPr/>
                    <a:lstStyle/>
                    <a:p>
                      <a:pPr algn="ctr"/>
                      <a:r>
                        <a:rPr lang="en-US" sz="1200" dirty="0" smtClean="0"/>
                        <a:t>18</a:t>
                      </a:r>
                      <a:endParaRPr lang="en-US" sz="1200" dirty="0"/>
                    </a:p>
                  </a:txBody>
                  <a:tcPr anchor="ctr"/>
                </a:tc>
              </a:tr>
              <a:tr h="370840">
                <a:tc>
                  <a:txBody>
                    <a:bodyPr/>
                    <a:lstStyle/>
                    <a:p>
                      <a:r>
                        <a:rPr lang="en-US" sz="1200" dirty="0" smtClean="0"/>
                        <a:t>The Military Occupation of Taiwan</a:t>
                      </a:r>
                      <a:endParaRPr lang="en-US" sz="1200" dirty="0"/>
                    </a:p>
                  </a:txBody>
                  <a:tcPr anchor="ctr"/>
                </a:tc>
                <a:tc>
                  <a:txBody>
                    <a:bodyPr/>
                    <a:lstStyle/>
                    <a:p>
                      <a:pPr algn="ctr"/>
                      <a:r>
                        <a:rPr lang="en-US" sz="1200" dirty="0" smtClean="0"/>
                        <a:t>20</a:t>
                      </a:r>
                      <a:endParaRPr lang="en-US" sz="1200" dirty="0"/>
                    </a:p>
                  </a:txBody>
                  <a:tcPr anchor="ctr"/>
                </a:tc>
              </a:tr>
              <a:tr h="370840">
                <a:tc>
                  <a:txBody>
                    <a:bodyPr/>
                    <a:lstStyle/>
                    <a:p>
                      <a:r>
                        <a:rPr lang="en-US" sz="1200" dirty="0" smtClean="0"/>
                        <a:t>The Signing of the SFPT</a:t>
                      </a:r>
                      <a:endParaRPr lang="en-US" sz="1200" dirty="0"/>
                    </a:p>
                  </a:txBody>
                  <a:tcPr anchor="ctr"/>
                </a:tc>
                <a:tc>
                  <a:txBody>
                    <a:bodyPr/>
                    <a:lstStyle/>
                    <a:p>
                      <a:pPr algn="ctr"/>
                      <a:r>
                        <a:rPr lang="en-US" sz="1200" dirty="0" smtClean="0"/>
                        <a:t>21</a:t>
                      </a:r>
                      <a:endParaRPr lang="en-US" sz="1200" dirty="0"/>
                    </a:p>
                  </a:txBody>
                  <a:tcPr anchor="ctr"/>
                </a:tc>
              </a:tr>
              <a:tr h="370840">
                <a:tc>
                  <a:txBody>
                    <a:bodyPr/>
                    <a:lstStyle/>
                    <a:p>
                      <a:r>
                        <a:rPr lang="en-US" sz="1200" dirty="0" smtClean="0"/>
                        <a:t>Implementing the Specifications of the SFPT</a:t>
                      </a:r>
                      <a:endParaRPr lang="en-US" sz="1200" dirty="0"/>
                    </a:p>
                  </a:txBody>
                  <a:tcPr anchor="ctr"/>
                </a:tc>
                <a:tc>
                  <a:txBody>
                    <a:bodyPr/>
                    <a:lstStyle/>
                    <a:p>
                      <a:pPr algn="ctr"/>
                      <a:r>
                        <a:rPr lang="en-US" sz="1200" dirty="0" smtClean="0"/>
                        <a:t>22</a:t>
                      </a:r>
                      <a:endParaRPr lang="en-US" sz="1200" dirty="0"/>
                    </a:p>
                  </a:txBody>
                  <a:tcPr anchor="ctr"/>
                </a:tc>
              </a:tr>
              <a:tr h="370840">
                <a:tc>
                  <a:txBody>
                    <a:bodyPr/>
                    <a:lstStyle/>
                    <a:p>
                      <a:r>
                        <a:rPr lang="en-US" sz="1200" dirty="0" smtClean="0"/>
                        <a:t>A Civilian View of Taiwan in the Post-WWII Era</a:t>
                      </a:r>
                      <a:endParaRPr lang="en-US" sz="1200" dirty="0"/>
                    </a:p>
                  </a:txBody>
                  <a:tcPr anchor="ctr"/>
                </a:tc>
                <a:tc>
                  <a:txBody>
                    <a:bodyPr/>
                    <a:lstStyle/>
                    <a:p>
                      <a:pPr algn="ctr"/>
                      <a:r>
                        <a:rPr lang="en-US" sz="1200" dirty="0" smtClean="0"/>
                        <a:t>23</a:t>
                      </a:r>
                      <a:endParaRPr lang="en-US" sz="1200" dirty="0"/>
                    </a:p>
                  </a:txBody>
                  <a:tcPr anchor="ctr"/>
                </a:tc>
              </a:tr>
            </a:tbl>
          </a:graphicData>
        </a:graphic>
      </p:graphicFrame>
      <p:sp>
        <p:nvSpPr>
          <p:cNvPr id="7" name="文字方塊 6"/>
          <p:cNvSpPr txBox="1"/>
          <p:nvPr/>
        </p:nvSpPr>
        <p:spPr>
          <a:xfrm>
            <a:off x="6705601" y="692727"/>
            <a:ext cx="1168404" cy="276999"/>
          </a:xfrm>
          <a:prstGeom prst="rect">
            <a:avLst/>
          </a:prstGeom>
          <a:noFill/>
        </p:spPr>
        <p:txBody>
          <a:bodyPr wrap="square" rtlCol="0">
            <a:spAutoFit/>
          </a:bodyPr>
          <a:lstStyle/>
          <a:p>
            <a:r>
              <a:rPr lang="en-US" altLang="zh-TW" sz="1200" dirty="0" smtClean="0"/>
              <a:t>Version  1.0</a:t>
            </a:r>
            <a:endParaRPr lang="zh-TW" altLang="en-US" sz="1200" dirty="0"/>
          </a:p>
        </p:txBody>
      </p:sp>
    </p:spTree>
    <p:extLst>
      <p:ext uri="{BB962C8B-B14F-4D97-AF65-F5344CB8AC3E}">
        <p14:creationId xmlns="" xmlns:p14="http://schemas.microsoft.com/office/powerpoint/2010/main" val="380545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Military Occupation of Taiwan</a:t>
            </a:r>
          </a:p>
        </p:txBody>
      </p:sp>
      <p:sp>
        <p:nvSpPr>
          <p:cNvPr id="5" name="Content Placeholder 4"/>
          <p:cNvSpPr>
            <a:spLocks noGrp="1"/>
          </p:cNvSpPr>
          <p:nvPr>
            <p:ph idx="1"/>
          </p:nvPr>
        </p:nvSpPr>
        <p:spPr/>
        <p:txBody>
          <a:bodyPr/>
          <a:lstStyle/>
          <a:p>
            <a:pPr marL="457200" indent="0" algn="just">
              <a:spcBef>
                <a:spcPts val="1200"/>
              </a:spcBef>
              <a:spcAft>
                <a:spcPts val="1200"/>
              </a:spcAft>
              <a:buNone/>
            </a:pPr>
            <a:r>
              <a:rPr lang="en-US" dirty="0"/>
              <a:t>Importantly, in relation to Taiwan, the United States has the right, and indeed the obligation, to conduct the military occupation after the close of hostilities in WWII in the Pacific.  The U.S. military authorities can (and did) delegate the administrative authority for this military occupation to co-belligerents (i.e. “allies”), namely the “ROC military forces,” via the law of agency</a:t>
            </a:r>
            <a:r>
              <a:rPr lang="en-US" dirty="0" smtClean="0"/>
              <a:t>.</a:t>
            </a:r>
          </a:p>
          <a:p>
            <a:pPr marL="457200" indent="0" algn="just">
              <a:spcBef>
                <a:spcPts val="1200"/>
              </a:spcBef>
              <a:buNone/>
            </a:pPr>
            <a:r>
              <a:rPr lang="en-US" b="1" dirty="0" smtClean="0"/>
              <a:t>NOTES:</a:t>
            </a:r>
          </a:p>
          <a:p>
            <a:pPr marL="914400" indent="0" algn="just">
              <a:spcBef>
                <a:spcPts val="600"/>
              </a:spcBef>
              <a:spcAft>
                <a:spcPts val="1200"/>
              </a:spcAft>
              <a:buNone/>
            </a:pPr>
            <a:r>
              <a:rPr lang="en-US" dirty="0" smtClean="0"/>
              <a:t>The </a:t>
            </a:r>
            <a:r>
              <a:rPr lang="en-US" dirty="0"/>
              <a:t>law of agency is the body of legal rules and norms concerned with any principal - agent relationship, in which one person (or group) has legal authority to act for another. The law of agency is based on the Latin maxim "Qui </a:t>
            </a:r>
            <a:r>
              <a:rPr lang="en-US" dirty="0" err="1"/>
              <a:t>facit</a:t>
            </a:r>
            <a:r>
              <a:rPr lang="en-US" dirty="0"/>
              <a:t> per </a:t>
            </a:r>
            <a:r>
              <a:rPr lang="en-US" dirty="0" err="1"/>
              <a:t>alium</a:t>
            </a:r>
            <a:r>
              <a:rPr lang="en-US" dirty="0"/>
              <a:t>, </a:t>
            </a:r>
            <a:r>
              <a:rPr lang="en-US" dirty="0" err="1"/>
              <a:t>facit</a:t>
            </a:r>
            <a:r>
              <a:rPr lang="en-US" dirty="0"/>
              <a:t> per se," which means "he who acts through another is deemed in law to do it himself."</a:t>
            </a:r>
          </a:p>
        </p:txBody>
      </p:sp>
    </p:spTree>
    <p:extLst>
      <p:ext uri="{BB962C8B-B14F-4D97-AF65-F5344CB8AC3E}">
        <p14:creationId xmlns="" xmlns:p14="http://schemas.microsoft.com/office/powerpoint/2010/main" val="301939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Signing of the SFPT</a:t>
            </a:r>
          </a:p>
        </p:txBody>
      </p:sp>
      <p:sp>
        <p:nvSpPr>
          <p:cNvPr id="5" name="Content Placeholder 4"/>
          <p:cNvSpPr>
            <a:spLocks noGrp="1"/>
          </p:cNvSpPr>
          <p:nvPr>
            <p:ph idx="1"/>
          </p:nvPr>
        </p:nvSpPr>
        <p:spPr/>
        <p:txBody>
          <a:bodyPr/>
          <a:lstStyle/>
          <a:p>
            <a:pPr marL="457200" indent="0" algn="just">
              <a:spcBef>
                <a:spcPts val="1200"/>
              </a:spcBef>
              <a:spcAft>
                <a:spcPts val="1200"/>
              </a:spcAft>
              <a:buNone/>
            </a:pPr>
            <a:r>
              <a:rPr lang="en-US" dirty="0"/>
              <a:t>With the holding of the signing ceremonies for the San Francisco Peace Treaty (SFPT) in Sept. 1951, however, the Republic of China’s status as a government in exile is beginning to become </a:t>
            </a:r>
            <a:r>
              <a:rPr lang="en-US" dirty="0" smtClean="0"/>
              <a:t>apparent.</a:t>
            </a:r>
          </a:p>
          <a:p>
            <a:pPr marL="457200" indent="0" algn="just">
              <a:spcBef>
                <a:spcPts val="1200"/>
              </a:spcBef>
              <a:spcAft>
                <a:spcPts val="1200"/>
              </a:spcAft>
              <a:buNone/>
            </a:pPr>
            <a:r>
              <a:rPr lang="en-US" dirty="0" smtClean="0"/>
              <a:t>Although </a:t>
            </a:r>
            <a:r>
              <a:rPr lang="en-US" dirty="0"/>
              <a:t>recognized by most world nations as the legitimate government of China (where at that time it exercised no jurisdiction), no international agreements had yet recognized it as the legitimate government of Taiwan</a:t>
            </a:r>
            <a:r>
              <a:rPr lang="en-US" dirty="0" smtClean="0"/>
              <a:t>.</a:t>
            </a:r>
          </a:p>
          <a:p>
            <a:pPr marL="457200" indent="0" algn="just">
              <a:spcBef>
                <a:spcPts val="1200"/>
              </a:spcBef>
              <a:spcAft>
                <a:spcPts val="1200"/>
              </a:spcAft>
              <a:buNone/>
            </a:pPr>
            <a:r>
              <a:rPr lang="en-US" dirty="0" smtClean="0"/>
              <a:t>As </a:t>
            </a:r>
            <a:r>
              <a:rPr lang="en-US" dirty="0"/>
              <a:t>a result of these factors, the ROC was not invited to become a signatory to the SFPT, and therefore is not able to claim any rights, benefits, interest, etc. from the SFPT (other than those specifically stated therein).</a:t>
            </a:r>
          </a:p>
        </p:txBody>
      </p:sp>
    </p:spTree>
    <p:extLst>
      <p:ext uri="{BB962C8B-B14F-4D97-AF65-F5344CB8AC3E}">
        <p14:creationId xmlns="" xmlns:p14="http://schemas.microsoft.com/office/powerpoint/2010/main" val="28345665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Implementing the Specifications of the SFPT</a:t>
            </a:r>
          </a:p>
        </p:txBody>
      </p:sp>
      <p:sp>
        <p:nvSpPr>
          <p:cNvPr id="5" name="Content Placeholder 4"/>
          <p:cNvSpPr>
            <a:spLocks noGrp="1"/>
          </p:cNvSpPr>
          <p:nvPr>
            <p:ph idx="1"/>
          </p:nvPr>
        </p:nvSpPr>
        <p:spPr/>
        <p:txBody>
          <a:bodyPr>
            <a:normAutofit lnSpcReduction="10000"/>
          </a:bodyPr>
          <a:lstStyle/>
          <a:p>
            <a:pPr marL="457200" indent="0" algn="just">
              <a:spcBef>
                <a:spcPts val="1200"/>
              </a:spcBef>
              <a:spcAft>
                <a:spcPts val="1200"/>
              </a:spcAft>
              <a:buNone/>
            </a:pPr>
            <a:r>
              <a:rPr lang="en-US" dirty="0"/>
              <a:t>The SFPT did not award Taiwan to the ROC.  Hence, by the early summer of 1952, under the legal framework of the SFPT and established laws of war precedent, the U.S. military authorities should be nurturing a local group in Taiwan to form the “Taiwan Civil Government,” and the ROC exiles should be allocated a parcel of land to continue to conduct their own affairs until such time as they can repatriate themselves back to the motherland of mainland China.  </a:t>
            </a:r>
          </a:p>
          <a:p>
            <a:pPr marL="457200" indent="0" algn="just">
              <a:spcBef>
                <a:spcPts val="1200"/>
              </a:spcBef>
              <a:spcAft>
                <a:spcPts val="1200"/>
              </a:spcAft>
              <a:buNone/>
            </a:pPr>
            <a:r>
              <a:rPr lang="en-US" dirty="0"/>
              <a:t>Surprisingly however, the U.S. Executive Branch officials have chosen to treat the SFPT as a lost treaty, and to ignore the fact that ROC officials have no authority to speak for the majority of the island’s population (the “native Taiwanese”), and international precedent calls for the local people to form their own government and govern themselves under the overarching USMG jurisdiction.  Among persons knowledgeable in laws of war studies, however, such United </a:t>
            </a:r>
            <a:r>
              <a:rPr lang="en-US" dirty="0" smtClean="0"/>
              <a:t>States’ </a:t>
            </a:r>
            <a:r>
              <a:rPr lang="en-US" dirty="0"/>
              <a:t>actions have left it open to the charge that it is conducting a proxy occupation of Taiwan.</a:t>
            </a:r>
          </a:p>
        </p:txBody>
      </p:sp>
    </p:spTree>
    <p:extLst>
      <p:ext uri="{BB962C8B-B14F-4D97-AF65-F5344CB8AC3E}">
        <p14:creationId xmlns="" xmlns:p14="http://schemas.microsoft.com/office/powerpoint/2010/main" val="3192543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 Civilian View of Taiwan in the Post-WWII Era</a:t>
            </a:r>
          </a:p>
        </p:txBody>
      </p:sp>
      <p:sp>
        <p:nvSpPr>
          <p:cNvPr id="5" name="Content Placeholder 4"/>
          <p:cNvSpPr>
            <a:spLocks noGrp="1"/>
          </p:cNvSpPr>
          <p:nvPr>
            <p:ph idx="1"/>
          </p:nvPr>
        </p:nvSpPr>
        <p:spPr/>
        <p:txBody>
          <a:bodyPr/>
          <a:lstStyle/>
          <a:p>
            <a:pPr marL="457200" indent="0" algn="just">
              <a:spcBef>
                <a:spcPts val="1200"/>
              </a:spcBef>
              <a:buNone/>
            </a:pPr>
            <a:r>
              <a:rPr lang="en-US" dirty="0"/>
              <a:t>In the view of most civilian scholars and researchers, what is typically held to be most important is the following</a:t>
            </a:r>
            <a:r>
              <a:rPr lang="en-US" dirty="0" smtClean="0"/>
              <a:t>:</a:t>
            </a:r>
            <a:endParaRPr lang="en-US" dirty="0"/>
          </a:p>
          <a:p>
            <a:pPr marL="914400" indent="0" algn="just">
              <a:spcBef>
                <a:spcPts val="600"/>
              </a:spcBef>
              <a:spcAft>
                <a:spcPts val="1200"/>
              </a:spcAft>
              <a:buNone/>
            </a:pPr>
            <a:r>
              <a:rPr lang="en-US" sz="1800" dirty="0">
                <a:latin typeface="Century Gothic" panose="020B0502020202020204" pitchFamily="34" charset="0"/>
              </a:rPr>
              <a:t>As early as the summer of 1952, the Republic of China (ROC), even though having abandoned its governmental status in mainland China, has fully established itself in Formosa and the Pescadores (aka “Taiwan”).  The ROC on Taiwan has a permanent population, defined territory, and a government, in addition to conducting a full range of foreign relations with many other states. Under these circumstances, the “conclusion” must be that the ROC in Taiwan meets the international criteria for being a sovereign state</a:t>
            </a:r>
            <a:r>
              <a:rPr lang="en-US" sz="1800" dirty="0" smtClean="0">
                <a:latin typeface="Century Gothic" panose="020B0502020202020204" pitchFamily="34" charset="0"/>
              </a:rPr>
              <a:t>.</a:t>
            </a:r>
            <a:endParaRPr lang="en-US" dirty="0">
              <a:latin typeface="Century Gothic" panose="020B0502020202020204" pitchFamily="34" charset="0"/>
            </a:endParaRPr>
          </a:p>
        </p:txBody>
      </p:sp>
    </p:spTree>
    <p:extLst>
      <p:ext uri="{BB962C8B-B14F-4D97-AF65-F5344CB8AC3E}">
        <p14:creationId xmlns="" xmlns:p14="http://schemas.microsoft.com/office/powerpoint/2010/main" val="2767531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of the Civilian View</a:t>
            </a:r>
          </a:p>
        </p:txBody>
      </p:sp>
      <p:sp>
        <p:nvSpPr>
          <p:cNvPr id="5" name="Content Placeholder 4"/>
          <p:cNvSpPr>
            <a:spLocks noGrp="1"/>
          </p:cNvSpPr>
          <p:nvPr>
            <p:ph idx="1"/>
          </p:nvPr>
        </p:nvSpPr>
        <p:spPr/>
        <p:txBody>
          <a:bodyPr/>
          <a:lstStyle/>
          <a:p>
            <a:pPr marL="457200" indent="0">
              <a:spcBef>
                <a:spcPts val="1200"/>
              </a:spcBef>
              <a:spcAft>
                <a:spcPts val="1200"/>
              </a:spcAft>
              <a:buNone/>
            </a:pPr>
            <a:r>
              <a:rPr lang="en-US" dirty="0"/>
              <a:t>However, the formation of such a “conclusion” regarding the ROC’s legal position on Taiwan ignores a number of key legal parameters</a:t>
            </a:r>
            <a:r>
              <a:rPr lang="en-US" dirty="0" smtClean="0"/>
              <a:t>.</a:t>
            </a:r>
          </a:p>
          <a:p>
            <a:pPr marL="457200" indent="0">
              <a:spcBef>
                <a:spcPts val="1200"/>
              </a:spcBef>
              <a:spcAft>
                <a:spcPts val="1200"/>
              </a:spcAft>
              <a:buNone/>
            </a:pPr>
            <a:r>
              <a:rPr lang="en-US" dirty="0" smtClean="0"/>
              <a:t>In </a:t>
            </a:r>
            <a:r>
              <a:rPr lang="en-US" dirty="0"/>
              <a:t>particular, an examination of the steps leading to the ROC’s exercise of full governance over Taiwan, beginning with events of the early 1940s, shows that ROC officials have committed many violations of the customary laws of warfare</a:t>
            </a:r>
            <a:r>
              <a:rPr lang="en-US" dirty="0" smtClean="0"/>
              <a:t>.</a:t>
            </a:r>
            <a:endParaRPr lang="en-US" dirty="0"/>
          </a:p>
          <a:p>
            <a:pPr marL="457200" indent="0">
              <a:spcBef>
                <a:spcPts val="1200"/>
              </a:spcBef>
              <a:spcAft>
                <a:spcPts val="1200"/>
              </a:spcAft>
              <a:buNone/>
            </a:pPr>
            <a:r>
              <a:rPr lang="en-US" dirty="0"/>
              <a:t>This is analyzed further in the Chart(s) </a:t>
            </a:r>
            <a:r>
              <a:rPr lang="en-US" dirty="0" smtClean="0"/>
              <a:t>below:</a:t>
            </a:r>
            <a:endParaRPr lang="en-US" dirty="0"/>
          </a:p>
        </p:txBody>
      </p:sp>
    </p:spTree>
    <p:extLst>
      <p:ext uri="{BB962C8B-B14F-4D97-AF65-F5344CB8AC3E}">
        <p14:creationId xmlns="" xmlns:p14="http://schemas.microsoft.com/office/powerpoint/2010/main" val="39624591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Important Steps in the Development of the</a:t>
            </a:r>
            <a:br>
              <a:rPr lang="en-US" dirty="0"/>
            </a:br>
            <a:r>
              <a:rPr lang="en-US" dirty="0"/>
              <a:t>Republic of China’s Legal Position in Taiwan</a:t>
            </a: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811316497"/>
              </p:ext>
            </p:extLst>
          </p:nvPr>
        </p:nvGraphicFramePr>
        <p:xfrm>
          <a:off x="228600" y="1600200"/>
          <a:ext cx="7863840" cy="3200400"/>
        </p:xfrm>
        <a:graphic>
          <a:graphicData uri="http://schemas.openxmlformats.org/drawingml/2006/table">
            <a:tbl>
              <a:tblPr firstRow="1" bandRow="1">
                <a:tableStyleId>{69012ECD-51FC-41F1-AA8D-1B2483CD663E}</a:tableStyleId>
              </a:tblPr>
              <a:tblGrid>
                <a:gridCol w="1371600"/>
                <a:gridCol w="1828800"/>
                <a:gridCol w="2331720"/>
                <a:gridCol w="2331720"/>
              </a:tblGrid>
              <a:tr h="185420">
                <a:tc rowSpan="2">
                  <a:txBody>
                    <a:bodyPr/>
                    <a:lstStyle/>
                    <a:p>
                      <a:pPr algn="ctr"/>
                      <a:r>
                        <a:rPr lang="en-US" sz="1600" b="1" dirty="0" smtClean="0">
                          <a:solidFill>
                            <a:schemeClr val="bg1"/>
                          </a:solidFill>
                        </a:rPr>
                        <a:t>Date</a:t>
                      </a:r>
                      <a:endParaRPr lang="en-US" sz="1600" b="1" dirty="0">
                        <a:solidFill>
                          <a:schemeClr val="bg1"/>
                        </a:solidFill>
                      </a:endParaRPr>
                    </a:p>
                  </a:txBody>
                  <a:tcPr marL="89311" marR="89311" anchor="ctr"/>
                </a:tc>
                <a:tc rowSpan="2">
                  <a:txBody>
                    <a:bodyPr/>
                    <a:lstStyle/>
                    <a:p>
                      <a:pPr algn="ctr"/>
                      <a:r>
                        <a:rPr lang="en-US" sz="1600" b="1" dirty="0" smtClean="0">
                          <a:solidFill>
                            <a:schemeClr val="bg1"/>
                          </a:solidFill>
                        </a:rPr>
                        <a:t>What Happened</a:t>
                      </a:r>
                      <a:endParaRPr lang="en-US" sz="1600" b="1" dirty="0">
                        <a:solidFill>
                          <a:schemeClr val="bg1"/>
                        </a:solidFill>
                      </a:endParaRPr>
                    </a:p>
                  </a:txBody>
                  <a:tcPr marL="89311" marR="89311" anchor="ctr"/>
                </a:tc>
                <a:tc gridSpan="2">
                  <a:txBody>
                    <a:bodyPr/>
                    <a:lstStyle/>
                    <a:p>
                      <a:pPr algn="ctr"/>
                      <a:r>
                        <a:rPr lang="en-US" sz="1600" b="1" dirty="0" smtClean="0">
                          <a:solidFill>
                            <a:schemeClr val="bg1"/>
                          </a:solidFill>
                        </a:rPr>
                        <a:t>Legal Validity &amp; Related Comments</a:t>
                      </a:r>
                      <a:endParaRPr lang="en-US" sz="1600" b="1" dirty="0">
                        <a:solidFill>
                          <a:schemeClr val="bg1"/>
                        </a:solidFill>
                      </a:endParaRPr>
                    </a:p>
                  </a:txBody>
                  <a:tcPr marL="89311" marR="89311"/>
                </a:tc>
                <a:tc hMerge="1">
                  <a:txBody>
                    <a:bodyPr/>
                    <a:lstStyle/>
                    <a:p>
                      <a:pPr algn="ctr"/>
                      <a:endParaRPr lang="en-US" dirty="0"/>
                    </a:p>
                  </a:txBody>
                  <a:tcPr anchor="ctr"/>
                </a:tc>
              </a:tr>
              <a:tr h="185420">
                <a:tc vMerge="1">
                  <a:txBody>
                    <a:bodyPr/>
                    <a:lstStyle/>
                    <a:p>
                      <a:endParaRPr lang="en-US" dirty="0"/>
                    </a:p>
                  </a:txBody>
                  <a:tcPr/>
                </a:tc>
                <a:tc vMerge="1">
                  <a:txBody>
                    <a:bodyPr/>
                    <a:lstStyle/>
                    <a:p>
                      <a:endParaRPr lang="en-US" dirty="0"/>
                    </a:p>
                  </a:txBody>
                  <a:tcPr/>
                </a:tc>
                <a:tc>
                  <a:txBody>
                    <a:bodyPr/>
                    <a:lstStyle/>
                    <a:p>
                      <a:pPr algn="ctr"/>
                      <a:r>
                        <a:rPr lang="en-US" sz="1400" b="1" dirty="0" smtClean="0">
                          <a:solidFill>
                            <a:schemeClr val="bg1"/>
                          </a:solidFill>
                        </a:rPr>
                        <a:t>Version #1</a:t>
                      </a:r>
                      <a:endParaRPr lang="en-US" sz="1400" b="1" dirty="0">
                        <a:solidFill>
                          <a:schemeClr val="bg1"/>
                        </a:solidFill>
                      </a:endParaRPr>
                    </a:p>
                  </a:txBody>
                  <a:tcPr marL="89311" marR="89311" anchor="ctr">
                    <a:solidFill>
                      <a:schemeClr val="accent1"/>
                    </a:solidFill>
                  </a:tcPr>
                </a:tc>
                <a:tc>
                  <a:txBody>
                    <a:bodyPr/>
                    <a:lstStyle/>
                    <a:p>
                      <a:pPr algn="ctr"/>
                      <a:r>
                        <a:rPr lang="en-US" sz="1400" b="1" dirty="0" smtClean="0">
                          <a:solidFill>
                            <a:schemeClr val="bg1"/>
                          </a:solidFill>
                        </a:rPr>
                        <a:t>Version #2</a:t>
                      </a:r>
                      <a:endParaRPr lang="en-US" sz="1400" b="1" dirty="0">
                        <a:solidFill>
                          <a:schemeClr val="bg1"/>
                        </a:solidFill>
                      </a:endParaRPr>
                    </a:p>
                  </a:txBody>
                  <a:tcPr marL="89311" marR="89311" anchor="ctr">
                    <a:solidFill>
                      <a:schemeClr val="accent1"/>
                    </a:solidFill>
                  </a:tcPr>
                </a:tc>
              </a:tr>
              <a:tr h="370840">
                <a:tc>
                  <a:txBody>
                    <a:bodyPr/>
                    <a:lstStyle/>
                    <a:p>
                      <a:pPr marL="228600" indent="-228600" algn="ctr">
                        <a:buFont typeface="+mj-lt"/>
                        <a:buAutoNum type="arabicPeriod"/>
                      </a:pPr>
                      <a:r>
                        <a:rPr lang="en-US" sz="1200" dirty="0" smtClean="0"/>
                        <a:t>Oct. 25, 1945</a:t>
                      </a:r>
                    </a:p>
                    <a:p>
                      <a:pPr marL="0" indent="0" algn="ctr">
                        <a:buFontTx/>
                        <a:buNone/>
                      </a:pPr>
                      <a:endParaRPr lang="en-US" sz="1200" dirty="0" smtClean="0"/>
                    </a:p>
                    <a:p>
                      <a:pPr marL="228600" algn="ctr"/>
                      <a:r>
                        <a:rPr lang="en-US" sz="1200" dirty="0" smtClean="0"/>
                        <a:t>Surrender of Japanese troops in Taipei</a:t>
                      </a:r>
                    </a:p>
                  </a:txBody>
                  <a:tcPr marL="89311" marR="89311"/>
                </a:tc>
                <a:tc>
                  <a:txBody>
                    <a:bodyPr/>
                    <a:lstStyle/>
                    <a:p>
                      <a:pPr algn="ctr"/>
                      <a:r>
                        <a:rPr lang="en-US" sz="1200" dirty="0" smtClean="0"/>
                        <a:t>ROC officials announce  “Taiwan Retrocession Day,” proclaiming that the annexation of Taiwan by the ROC is now complete</a:t>
                      </a:r>
                      <a:endParaRPr lang="en-US" sz="1200" dirty="0"/>
                    </a:p>
                  </a:txBody>
                  <a:tcPr marL="89311" marR="89311"/>
                </a:tc>
                <a:tc>
                  <a:txBody>
                    <a:bodyPr/>
                    <a:lstStyle/>
                    <a:p>
                      <a:pPr algn="ctr"/>
                      <a:r>
                        <a:rPr lang="en-US" sz="1200" dirty="0" smtClean="0"/>
                        <a:t>Chinese officialdom holds that this “annexation” is based on various wartime declarations, statements, and accords.</a:t>
                      </a:r>
                      <a:endParaRPr lang="en-US" sz="1200" dirty="0"/>
                    </a:p>
                  </a:txBody>
                  <a:tcPr marL="89311" marR="89311">
                    <a:solidFill>
                      <a:schemeClr val="accent1">
                        <a:lumMod val="40000"/>
                        <a:lumOff val="60000"/>
                      </a:schemeClr>
                    </a:solidFill>
                  </a:tcPr>
                </a:tc>
                <a:tc>
                  <a:txBody>
                    <a:bodyPr/>
                    <a:lstStyle/>
                    <a:p>
                      <a:pPr algn="ctr"/>
                      <a:r>
                        <a:rPr lang="en-US" sz="1200" dirty="0" smtClean="0"/>
                        <a:t>This October date only marks the beginning of the military occupation of Taiwan, and “military occupation does not transfer sovereignty.”  Taiwan remains as sovereign Japanese territory until new arrangements are made in a peace treaty.</a:t>
                      </a:r>
                      <a:endParaRPr lang="en-US" sz="1200" dirty="0"/>
                    </a:p>
                  </a:txBody>
                  <a:tcPr marL="89311" marR="89311">
                    <a:solidFill>
                      <a:schemeClr val="accent1">
                        <a:lumMod val="60000"/>
                        <a:lumOff val="40000"/>
                      </a:schemeClr>
                    </a:solidFill>
                  </a:tcPr>
                </a:tc>
              </a:tr>
              <a:tr h="370840">
                <a:tc>
                  <a:txBody>
                    <a:bodyPr/>
                    <a:lstStyle/>
                    <a:p>
                      <a:pPr marL="228600" indent="-228600" algn="ctr">
                        <a:buFont typeface="+mj-lt"/>
                        <a:buAutoNum type="arabicPeriod" startAt="2"/>
                      </a:pPr>
                      <a:r>
                        <a:rPr lang="en-US" sz="1200" dirty="0" smtClean="0"/>
                        <a:t>Oct. 25, 1945</a:t>
                      </a:r>
                      <a:endParaRPr lang="en-US" sz="1200" dirty="0"/>
                    </a:p>
                  </a:txBody>
                  <a:tcPr marL="89311" marR="89311"/>
                </a:tc>
                <a:tc>
                  <a:txBody>
                    <a:bodyPr/>
                    <a:lstStyle/>
                    <a:p>
                      <a:pPr algn="ctr"/>
                      <a:r>
                        <a:rPr lang="en-US" sz="1200" dirty="0" smtClean="0"/>
                        <a:t>With the Japanese surrender, the ROC and other Allied officials announce that the war is over</a:t>
                      </a:r>
                      <a:endParaRPr lang="en-US" sz="1200" dirty="0"/>
                    </a:p>
                  </a:txBody>
                  <a:tcPr marL="89311" marR="89311"/>
                </a:tc>
                <a:tc>
                  <a:txBody>
                    <a:bodyPr/>
                    <a:lstStyle/>
                    <a:p>
                      <a:pPr algn="ctr"/>
                      <a:r>
                        <a:rPr lang="en-US" sz="1200" dirty="0" smtClean="0"/>
                        <a:t>This was printed in many newspapers, so common-sense logic dictates that it must be true.</a:t>
                      </a:r>
                      <a:endParaRPr lang="en-US" sz="1200" dirty="0"/>
                    </a:p>
                  </a:txBody>
                  <a:tcPr marL="89311" marR="89311">
                    <a:solidFill>
                      <a:schemeClr val="accent1">
                        <a:lumMod val="40000"/>
                        <a:lumOff val="60000"/>
                      </a:schemeClr>
                    </a:solidFill>
                  </a:tcPr>
                </a:tc>
                <a:tc>
                  <a:txBody>
                    <a:bodyPr/>
                    <a:lstStyle/>
                    <a:p>
                      <a:pPr algn="ctr"/>
                      <a:r>
                        <a:rPr lang="en-US" sz="1200" dirty="0" smtClean="0"/>
                        <a:t>The surrender ceremonies only mark the end of hostilities, not the end of the war.  The war only ends when the peace treaty comes into force. </a:t>
                      </a:r>
                      <a:endParaRPr lang="en-US" sz="1200" dirty="0"/>
                    </a:p>
                  </a:txBody>
                  <a:tcPr marL="89311" marR="89311">
                    <a:solidFill>
                      <a:schemeClr val="accent1">
                        <a:lumMod val="60000"/>
                        <a:lumOff val="40000"/>
                      </a:schemeClr>
                    </a:solidFill>
                  </a:tcPr>
                </a:tc>
              </a:tr>
            </a:tbl>
          </a:graphicData>
        </a:graphic>
      </p:graphicFrame>
      <p:sp>
        <p:nvSpPr>
          <p:cNvPr id="7" name="TextBox 6"/>
          <p:cNvSpPr txBox="1"/>
          <p:nvPr/>
        </p:nvSpPr>
        <p:spPr>
          <a:xfrm>
            <a:off x="228600" y="1143000"/>
            <a:ext cx="7772400" cy="338554"/>
          </a:xfrm>
          <a:prstGeom prst="rect">
            <a:avLst/>
          </a:prstGeom>
          <a:noFill/>
        </p:spPr>
        <p:txBody>
          <a:bodyPr wrap="square" rtlCol="0">
            <a:noAutofit/>
          </a:bodyPr>
          <a:lstStyle/>
          <a:p>
            <a:pPr algn="r"/>
            <a:r>
              <a:rPr lang="en-US" sz="1600" dirty="0" smtClean="0"/>
              <a:t>With </a:t>
            </a:r>
            <a:r>
              <a:rPr lang="en-US" sz="1600" dirty="0"/>
              <a:t>a dual analysis regarding the Legal Validity of each Step</a:t>
            </a:r>
          </a:p>
        </p:txBody>
      </p:sp>
    </p:spTree>
    <p:extLst>
      <p:ext uri="{BB962C8B-B14F-4D97-AF65-F5344CB8AC3E}">
        <p14:creationId xmlns="" xmlns:p14="http://schemas.microsoft.com/office/powerpoint/2010/main" val="1429328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Important Steps in the Development of the</a:t>
            </a:r>
            <a:br>
              <a:rPr lang="en-US" dirty="0"/>
            </a:br>
            <a:r>
              <a:rPr lang="en-US" dirty="0"/>
              <a:t>Republic of China’s Legal Position in Taiwan</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1828765938"/>
              </p:ext>
            </p:extLst>
          </p:nvPr>
        </p:nvGraphicFramePr>
        <p:xfrm>
          <a:off x="228600" y="1279525"/>
          <a:ext cx="7863840" cy="2661920"/>
        </p:xfrm>
        <a:graphic>
          <a:graphicData uri="http://schemas.openxmlformats.org/drawingml/2006/table">
            <a:tbl>
              <a:tblPr firstRow="1" bandRow="1">
                <a:tableStyleId>{69012ECD-51FC-41F1-AA8D-1B2483CD663E}</a:tableStyleId>
              </a:tblPr>
              <a:tblGrid>
                <a:gridCol w="1371600"/>
                <a:gridCol w="1828800"/>
                <a:gridCol w="2331720"/>
                <a:gridCol w="2331720"/>
              </a:tblGrid>
              <a:tr h="370840">
                <a:tc rowSpan="2">
                  <a:txBody>
                    <a:bodyPr/>
                    <a:lstStyle/>
                    <a:p>
                      <a:pPr algn="ctr"/>
                      <a:r>
                        <a:rPr lang="en-US" sz="1600" b="1" dirty="0" smtClean="0">
                          <a:solidFill>
                            <a:schemeClr val="bg1"/>
                          </a:solidFill>
                        </a:rPr>
                        <a:t>Date</a:t>
                      </a:r>
                      <a:endParaRPr lang="en-US" sz="1600" b="1" dirty="0">
                        <a:solidFill>
                          <a:schemeClr val="bg1"/>
                        </a:solidFill>
                      </a:endParaRPr>
                    </a:p>
                  </a:txBody>
                  <a:tcPr marL="90369" marR="90369" anchor="ctr"/>
                </a:tc>
                <a:tc rowSpan="2">
                  <a:txBody>
                    <a:bodyPr/>
                    <a:lstStyle/>
                    <a:p>
                      <a:pPr algn="ctr"/>
                      <a:r>
                        <a:rPr lang="en-US" sz="1600" b="1" dirty="0" smtClean="0">
                          <a:solidFill>
                            <a:schemeClr val="bg1"/>
                          </a:solidFill>
                        </a:rPr>
                        <a:t>What Happened</a:t>
                      </a:r>
                      <a:endParaRPr lang="en-US" sz="1600" b="1" dirty="0">
                        <a:solidFill>
                          <a:schemeClr val="bg1"/>
                        </a:solidFill>
                      </a:endParaRPr>
                    </a:p>
                  </a:txBody>
                  <a:tcPr marL="90369" marR="90369" anchor="ctr"/>
                </a:tc>
                <a:tc gridSpan="2">
                  <a:txBody>
                    <a:bodyPr/>
                    <a:lstStyle/>
                    <a:p>
                      <a:pPr algn="ctr"/>
                      <a:r>
                        <a:rPr lang="en-US" sz="1600" b="1" dirty="0" smtClean="0">
                          <a:solidFill>
                            <a:schemeClr val="bg1"/>
                          </a:solidFill>
                        </a:rPr>
                        <a:t>Legal Validity &amp; Related Comments</a:t>
                      </a:r>
                      <a:endParaRPr lang="en-US" sz="1600" b="1" dirty="0">
                        <a:solidFill>
                          <a:schemeClr val="bg1"/>
                        </a:solidFill>
                      </a:endParaRPr>
                    </a:p>
                  </a:txBody>
                  <a:tcPr marL="90369" marR="90369" anchor="ctr"/>
                </a:tc>
                <a:tc hMerge="1">
                  <a:txBody>
                    <a:bodyPr/>
                    <a:lstStyle/>
                    <a:p>
                      <a:endParaRPr lang="en-US" dirty="0"/>
                    </a:p>
                  </a:txBody>
                  <a:tcPr>
                    <a:solidFill>
                      <a:schemeClr val="accent1">
                        <a:lumMod val="75000"/>
                      </a:schemeClr>
                    </a:solidFill>
                  </a:tcPr>
                </a:tc>
              </a:tr>
              <a:tr h="370840">
                <a:tc vMerge="1">
                  <a:txBody>
                    <a:bodyPr/>
                    <a:lstStyle/>
                    <a:p>
                      <a:pPr algn="ctr"/>
                      <a:endParaRPr lang="en-US" sz="1600" b="1" dirty="0">
                        <a:solidFill>
                          <a:schemeClr val="bg1"/>
                        </a:solidFill>
                      </a:endParaRPr>
                    </a:p>
                  </a:txBody>
                  <a:tcPr anchor="ctr">
                    <a:solidFill>
                      <a:schemeClr val="accent1"/>
                    </a:solidFill>
                  </a:tcPr>
                </a:tc>
                <a:tc vMerge="1">
                  <a:txBody>
                    <a:bodyPr/>
                    <a:lstStyle/>
                    <a:p>
                      <a:pPr algn="ctr"/>
                      <a:endParaRPr lang="en-US" sz="1600" b="1" dirty="0">
                        <a:solidFill>
                          <a:schemeClr val="bg1"/>
                        </a:solidFill>
                      </a:endParaRPr>
                    </a:p>
                  </a:txBody>
                  <a:tcPr anchor="ctr">
                    <a:solidFill>
                      <a:schemeClr val="accent1"/>
                    </a:solidFill>
                  </a:tcPr>
                </a:tc>
                <a:tc>
                  <a:txBody>
                    <a:bodyPr/>
                    <a:lstStyle/>
                    <a:p>
                      <a:pPr algn="ctr"/>
                      <a:r>
                        <a:rPr lang="en-US" sz="1400" b="1" dirty="0" smtClean="0">
                          <a:solidFill>
                            <a:schemeClr val="bg1"/>
                          </a:solidFill>
                        </a:rPr>
                        <a:t>Version #1</a:t>
                      </a:r>
                      <a:endParaRPr lang="en-US" sz="1400" b="1" dirty="0">
                        <a:solidFill>
                          <a:schemeClr val="bg1"/>
                        </a:solidFill>
                      </a:endParaRPr>
                    </a:p>
                  </a:txBody>
                  <a:tcPr marL="90369" marR="90369" anchor="ctr">
                    <a:solidFill>
                      <a:schemeClr val="accent1"/>
                    </a:solidFill>
                  </a:tcPr>
                </a:tc>
                <a:tc>
                  <a:txBody>
                    <a:bodyPr/>
                    <a:lstStyle/>
                    <a:p>
                      <a:pPr algn="ctr"/>
                      <a:r>
                        <a:rPr lang="en-US" sz="1400" b="1" dirty="0" smtClean="0">
                          <a:solidFill>
                            <a:schemeClr val="bg1"/>
                          </a:solidFill>
                        </a:rPr>
                        <a:t>Version #2</a:t>
                      </a:r>
                      <a:endParaRPr lang="en-US" sz="1400" b="1" dirty="0">
                        <a:solidFill>
                          <a:schemeClr val="bg1"/>
                        </a:solidFill>
                      </a:endParaRPr>
                    </a:p>
                  </a:txBody>
                  <a:tcPr marL="90369" marR="90369" anchor="ctr">
                    <a:solidFill>
                      <a:schemeClr val="accent1"/>
                    </a:solidFill>
                  </a:tcPr>
                </a:tc>
              </a:tr>
              <a:tr h="370840">
                <a:tc>
                  <a:txBody>
                    <a:bodyPr/>
                    <a:lstStyle/>
                    <a:p>
                      <a:pPr marL="228600" indent="-228600" algn="ctr">
                        <a:buFont typeface="+mj-lt"/>
                        <a:buAutoNum type="arabicPeriod" startAt="3"/>
                      </a:pPr>
                      <a:r>
                        <a:rPr lang="en-US" sz="1200" dirty="0" smtClean="0"/>
                        <a:t>Jan. 12, 1946</a:t>
                      </a:r>
                      <a:endParaRPr lang="en-US" sz="1200" dirty="0"/>
                    </a:p>
                  </a:txBody>
                  <a:tcPr marL="90369" marR="90369"/>
                </a:tc>
                <a:tc>
                  <a:txBody>
                    <a:bodyPr/>
                    <a:lstStyle/>
                    <a:p>
                      <a:pPr algn="ctr"/>
                      <a:r>
                        <a:rPr lang="en-US" sz="1200" dirty="0" smtClean="0"/>
                        <a:t>Mass Naturalization of native Taiwanese people as ROC citizens</a:t>
                      </a:r>
                      <a:endParaRPr lang="en-US" sz="1200" dirty="0"/>
                    </a:p>
                  </a:txBody>
                  <a:tcPr marL="90369" marR="90369"/>
                </a:tc>
                <a:tc>
                  <a:txBody>
                    <a:bodyPr/>
                    <a:lstStyle/>
                    <a:p>
                      <a:pPr algn="ctr"/>
                      <a:r>
                        <a:rPr lang="en-US" sz="1200" dirty="0" smtClean="0"/>
                        <a:t>Based on the Oct. 25, 1945, announcement of Taiwan Retrocession Day, this seems valid.</a:t>
                      </a:r>
                      <a:endParaRPr lang="en-US" sz="1200" dirty="0"/>
                    </a:p>
                  </a:txBody>
                  <a:tcPr marL="90369" marR="90369">
                    <a:solidFill>
                      <a:schemeClr val="accent1">
                        <a:lumMod val="40000"/>
                        <a:lumOff val="60000"/>
                      </a:schemeClr>
                    </a:solidFill>
                  </a:tcPr>
                </a:tc>
                <a:tc>
                  <a:txBody>
                    <a:bodyPr/>
                    <a:lstStyle/>
                    <a:p>
                      <a:pPr algn="ctr"/>
                      <a:r>
                        <a:rPr lang="en-US" sz="1200" dirty="0" smtClean="0"/>
                        <a:t>In occupied territory, such an action is 100% illegal.</a:t>
                      </a:r>
                      <a:endParaRPr lang="en-US" sz="1200" dirty="0"/>
                    </a:p>
                  </a:txBody>
                  <a:tcPr marL="90369" marR="90369">
                    <a:solidFill>
                      <a:schemeClr val="accent1">
                        <a:lumMod val="60000"/>
                        <a:lumOff val="40000"/>
                      </a:schemeClr>
                    </a:solidFill>
                  </a:tcPr>
                </a:tc>
              </a:tr>
              <a:tr h="370840">
                <a:tc>
                  <a:txBody>
                    <a:bodyPr/>
                    <a:lstStyle/>
                    <a:p>
                      <a:pPr marL="228600" indent="-228600" algn="ctr">
                        <a:buFont typeface="+mj-lt"/>
                        <a:buAutoNum type="arabicPeriod" startAt="4"/>
                      </a:pPr>
                      <a:r>
                        <a:rPr lang="en-US" sz="1200" dirty="0" smtClean="0"/>
                        <a:t>Dec. 25, 1947</a:t>
                      </a:r>
                      <a:endParaRPr lang="en-US" sz="1200" dirty="0"/>
                    </a:p>
                  </a:txBody>
                  <a:tcPr marL="90369" marR="90369"/>
                </a:tc>
                <a:tc>
                  <a:txBody>
                    <a:bodyPr/>
                    <a:lstStyle/>
                    <a:p>
                      <a:pPr algn="ctr"/>
                      <a:r>
                        <a:rPr lang="en-US" sz="1200" dirty="0" smtClean="0"/>
                        <a:t>Promulgation of ROC Constitution as basis for new legal code in Taiwan</a:t>
                      </a:r>
                      <a:endParaRPr lang="en-US" sz="1200" dirty="0"/>
                    </a:p>
                  </a:txBody>
                  <a:tcPr marL="90369" marR="90369"/>
                </a:tc>
                <a:tc>
                  <a:txBody>
                    <a:bodyPr/>
                    <a:lstStyle/>
                    <a:p>
                      <a:pPr algn="ctr"/>
                      <a:r>
                        <a:rPr lang="en-US" sz="1200" dirty="0" smtClean="0"/>
                        <a:t>Based on the Oct. 25, 1945, announcement of Taiwan Retrocession Day, this seems valid.</a:t>
                      </a:r>
                      <a:endParaRPr lang="en-US" sz="1200" dirty="0"/>
                    </a:p>
                  </a:txBody>
                  <a:tcPr marL="90369" marR="90369">
                    <a:solidFill>
                      <a:schemeClr val="accent1">
                        <a:lumMod val="40000"/>
                        <a:lumOff val="60000"/>
                      </a:schemeClr>
                    </a:solidFill>
                  </a:tcPr>
                </a:tc>
                <a:tc>
                  <a:txBody>
                    <a:bodyPr/>
                    <a:lstStyle/>
                    <a:p>
                      <a:pPr algn="ctr"/>
                      <a:r>
                        <a:rPr lang="en-US" sz="1200" dirty="0" smtClean="0"/>
                        <a:t>In occupied territory, such an action is 100% illegal.</a:t>
                      </a:r>
                      <a:endParaRPr lang="en-US" sz="1200" dirty="0"/>
                    </a:p>
                  </a:txBody>
                  <a:tcPr marL="90369" marR="90369">
                    <a:solidFill>
                      <a:schemeClr val="accent1">
                        <a:lumMod val="60000"/>
                        <a:lumOff val="40000"/>
                      </a:schemeClr>
                    </a:solidFill>
                  </a:tcPr>
                </a:tc>
              </a:tr>
              <a:tr h="370840">
                <a:tc>
                  <a:txBody>
                    <a:bodyPr/>
                    <a:lstStyle/>
                    <a:p>
                      <a:pPr marL="228600" indent="-228600" algn="ctr">
                        <a:buFont typeface="+mj-lt"/>
                        <a:buAutoNum type="arabicPeriod" startAt="5"/>
                      </a:pPr>
                      <a:r>
                        <a:rPr lang="en-US" sz="1200" dirty="0" smtClean="0"/>
                        <a:t>Mid-1949</a:t>
                      </a:r>
                      <a:endParaRPr lang="en-US" sz="1200" dirty="0"/>
                    </a:p>
                  </a:txBody>
                  <a:tcPr marL="90369" marR="90369"/>
                </a:tc>
                <a:tc>
                  <a:txBody>
                    <a:bodyPr/>
                    <a:lstStyle/>
                    <a:p>
                      <a:pPr algn="ctr"/>
                      <a:r>
                        <a:rPr lang="en-US" sz="1200" dirty="0" smtClean="0"/>
                        <a:t>Broad-based military conscription policies are implemented in Taiwan</a:t>
                      </a:r>
                      <a:endParaRPr lang="en-US" sz="1200" dirty="0"/>
                    </a:p>
                  </a:txBody>
                  <a:tcPr marL="90369" marR="90369"/>
                </a:tc>
                <a:tc>
                  <a:txBody>
                    <a:bodyPr/>
                    <a:lstStyle/>
                    <a:p>
                      <a:pPr algn="ctr"/>
                      <a:r>
                        <a:rPr lang="en-US" sz="1200" dirty="0" smtClean="0"/>
                        <a:t>Based on the Oct. 25, 1945, announcement of Taiwan Retrocession Day, this seems valid.</a:t>
                      </a:r>
                      <a:endParaRPr lang="en-US" sz="1200" dirty="0"/>
                    </a:p>
                  </a:txBody>
                  <a:tcPr marL="90369" marR="90369">
                    <a:solidFill>
                      <a:schemeClr val="accent1">
                        <a:lumMod val="40000"/>
                        <a:lumOff val="60000"/>
                      </a:schemeClr>
                    </a:solidFill>
                  </a:tcPr>
                </a:tc>
                <a:tc>
                  <a:txBody>
                    <a:bodyPr/>
                    <a:lstStyle/>
                    <a:p>
                      <a:pPr algn="ctr"/>
                      <a:r>
                        <a:rPr lang="en-US" sz="1200" dirty="0" smtClean="0"/>
                        <a:t>In occupied territory, such an action is 100% illegal.</a:t>
                      </a:r>
                      <a:endParaRPr lang="en-US" sz="1200" dirty="0"/>
                    </a:p>
                  </a:txBody>
                  <a:tcPr marL="90369" marR="90369">
                    <a:solidFill>
                      <a:schemeClr val="accent1">
                        <a:lumMod val="60000"/>
                        <a:lumOff val="40000"/>
                      </a:schemeClr>
                    </a:solidFill>
                  </a:tcPr>
                </a:tc>
              </a:tr>
            </a:tbl>
          </a:graphicData>
        </a:graphic>
      </p:graphicFrame>
    </p:spTree>
    <p:extLst>
      <p:ext uri="{BB962C8B-B14F-4D97-AF65-F5344CB8AC3E}">
        <p14:creationId xmlns="" xmlns:p14="http://schemas.microsoft.com/office/powerpoint/2010/main" val="5956286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Important Steps in the Development of the</a:t>
            </a:r>
            <a:br>
              <a:rPr lang="en-US" dirty="0"/>
            </a:br>
            <a:r>
              <a:rPr lang="en-US" dirty="0"/>
              <a:t>Republic of China’s Legal Position in Taiwan</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917215053"/>
              </p:ext>
            </p:extLst>
          </p:nvPr>
        </p:nvGraphicFramePr>
        <p:xfrm>
          <a:off x="228600" y="1279525"/>
          <a:ext cx="7863840" cy="3302000"/>
        </p:xfrm>
        <a:graphic>
          <a:graphicData uri="http://schemas.openxmlformats.org/drawingml/2006/table">
            <a:tbl>
              <a:tblPr firstRow="1" bandRow="1">
                <a:tableStyleId>{69012ECD-51FC-41F1-AA8D-1B2483CD663E}</a:tableStyleId>
              </a:tblPr>
              <a:tblGrid>
                <a:gridCol w="1371600"/>
                <a:gridCol w="1828800"/>
                <a:gridCol w="2331720"/>
                <a:gridCol w="2331720"/>
              </a:tblGrid>
              <a:tr h="370840">
                <a:tc rowSpan="2">
                  <a:txBody>
                    <a:bodyPr/>
                    <a:lstStyle/>
                    <a:p>
                      <a:pPr algn="ctr"/>
                      <a:r>
                        <a:rPr lang="en-US" sz="1600" b="1" dirty="0" smtClean="0">
                          <a:solidFill>
                            <a:schemeClr val="bg1"/>
                          </a:solidFill>
                        </a:rPr>
                        <a:t>Date</a:t>
                      </a:r>
                      <a:endParaRPr lang="en-US" sz="1600" b="1" dirty="0">
                        <a:solidFill>
                          <a:schemeClr val="bg1"/>
                        </a:solidFill>
                      </a:endParaRPr>
                    </a:p>
                  </a:txBody>
                  <a:tcPr marL="89311" marR="89311" anchor="ctr"/>
                </a:tc>
                <a:tc rowSpan="2">
                  <a:txBody>
                    <a:bodyPr/>
                    <a:lstStyle/>
                    <a:p>
                      <a:pPr algn="ctr"/>
                      <a:r>
                        <a:rPr lang="en-US" sz="1600" b="1" dirty="0" smtClean="0">
                          <a:solidFill>
                            <a:schemeClr val="bg1"/>
                          </a:solidFill>
                        </a:rPr>
                        <a:t>What Happened</a:t>
                      </a:r>
                      <a:endParaRPr lang="en-US" sz="1600" b="1" dirty="0">
                        <a:solidFill>
                          <a:schemeClr val="bg1"/>
                        </a:solidFill>
                      </a:endParaRPr>
                    </a:p>
                  </a:txBody>
                  <a:tcPr marL="89311" marR="89311" anchor="ctr"/>
                </a:tc>
                <a:tc gridSpan="2">
                  <a:txBody>
                    <a:bodyPr/>
                    <a:lstStyle/>
                    <a:p>
                      <a:pPr algn="ctr"/>
                      <a:r>
                        <a:rPr lang="en-US" sz="1600" b="1" dirty="0" smtClean="0">
                          <a:solidFill>
                            <a:schemeClr val="bg1"/>
                          </a:solidFill>
                        </a:rPr>
                        <a:t>Legal Validity &amp; Related Comments</a:t>
                      </a:r>
                      <a:endParaRPr lang="en-US" sz="1600" b="1" dirty="0">
                        <a:solidFill>
                          <a:schemeClr val="bg1"/>
                        </a:solidFill>
                      </a:endParaRPr>
                    </a:p>
                  </a:txBody>
                  <a:tcPr marL="89311" marR="89311" anchor="ctr"/>
                </a:tc>
                <a:tc hMerge="1">
                  <a:txBody>
                    <a:bodyPr/>
                    <a:lstStyle/>
                    <a:p>
                      <a:endParaRPr lang="en-US" dirty="0"/>
                    </a:p>
                  </a:txBody>
                  <a:tcPr>
                    <a:solidFill>
                      <a:schemeClr val="accent1">
                        <a:lumMod val="75000"/>
                      </a:schemeClr>
                    </a:solidFill>
                  </a:tcPr>
                </a:tc>
              </a:tr>
              <a:tr h="370840">
                <a:tc vMerge="1">
                  <a:txBody>
                    <a:bodyPr/>
                    <a:lstStyle/>
                    <a:p>
                      <a:pPr algn="ctr"/>
                      <a:endParaRPr lang="en-US" sz="1600" b="1" dirty="0">
                        <a:solidFill>
                          <a:schemeClr val="bg1"/>
                        </a:solidFill>
                      </a:endParaRPr>
                    </a:p>
                  </a:txBody>
                  <a:tcPr anchor="ctr">
                    <a:solidFill>
                      <a:schemeClr val="accent1"/>
                    </a:solidFill>
                  </a:tcPr>
                </a:tc>
                <a:tc vMerge="1">
                  <a:txBody>
                    <a:bodyPr/>
                    <a:lstStyle/>
                    <a:p>
                      <a:pPr algn="ctr"/>
                      <a:endParaRPr lang="en-US" sz="1600" b="1" dirty="0">
                        <a:solidFill>
                          <a:schemeClr val="bg1"/>
                        </a:solidFill>
                      </a:endParaRPr>
                    </a:p>
                  </a:txBody>
                  <a:tcPr anchor="ctr">
                    <a:solidFill>
                      <a:schemeClr val="accent1"/>
                    </a:solidFill>
                  </a:tcPr>
                </a:tc>
                <a:tc>
                  <a:txBody>
                    <a:bodyPr/>
                    <a:lstStyle/>
                    <a:p>
                      <a:pPr algn="ctr"/>
                      <a:r>
                        <a:rPr lang="en-US" sz="1400" b="1" dirty="0" smtClean="0">
                          <a:solidFill>
                            <a:schemeClr val="bg1"/>
                          </a:solidFill>
                        </a:rPr>
                        <a:t>Version #1</a:t>
                      </a:r>
                      <a:endParaRPr lang="en-US" sz="1400" b="1" dirty="0">
                        <a:solidFill>
                          <a:schemeClr val="bg1"/>
                        </a:solidFill>
                      </a:endParaRPr>
                    </a:p>
                  </a:txBody>
                  <a:tcPr marL="89311" marR="89311" anchor="ctr">
                    <a:solidFill>
                      <a:schemeClr val="accent1"/>
                    </a:solidFill>
                  </a:tcPr>
                </a:tc>
                <a:tc>
                  <a:txBody>
                    <a:bodyPr/>
                    <a:lstStyle/>
                    <a:p>
                      <a:pPr algn="ctr"/>
                      <a:r>
                        <a:rPr lang="en-US" sz="1400" b="1" dirty="0" smtClean="0">
                          <a:solidFill>
                            <a:schemeClr val="bg1"/>
                          </a:solidFill>
                        </a:rPr>
                        <a:t>Version #2</a:t>
                      </a:r>
                      <a:endParaRPr lang="en-US" sz="1400" b="1" dirty="0">
                        <a:solidFill>
                          <a:schemeClr val="bg1"/>
                        </a:solidFill>
                      </a:endParaRPr>
                    </a:p>
                  </a:txBody>
                  <a:tcPr marL="89311" marR="89311" anchor="ctr">
                    <a:solidFill>
                      <a:schemeClr val="accent1"/>
                    </a:solidFill>
                  </a:tcPr>
                </a:tc>
              </a:tr>
              <a:tr h="370840">
                <a:tc>
                  <a:txBody>
                    <a:bodyPr/>
                    <a:lstStyle/>
                    <a:p>
                      <a:pPr marL="228600" indent="-228600" algn="ctr">
                        <a:buFont typeface="+mj-lt"/>
                        <a:buAutoNum type="arabicPeriod" startAt="6"/>
                      </a:pPr>
                      <a:r>
                        <a:rPr lang="en-US" sz="1200" dirty="0" smtClean="0"/>
                        <a:t>Dec. 10, 1949</a:t>
                      </a:r>
                      <a:endParaRPr lang="en-US" sz="1200" dirty="0"/>
                    </a:p>
                  </a:txBody>
                  <a:tcPr marL="89311" marR="89311"/>
                </a:tc>
                <a:tc>
                  <a:txBody>
                    <a:bodyPr/>
                    <a:lstStyle/>
                    <a:p>
                      <a:pPr algn="ctr"/>
                      <a:r>
                        <a:rPr lang="en-US" sz="1200" dirty="0" smtClean="0"/>
                        <a:t>ROC central government relocates to Taiwan after the ROC’s loss of the Chinese civil war, and the founding of PRC in Beijing on Oct. 1</a:t>
                      </a:r>
                      <a:endParaRPr lang="en-US" sz="1200" dirty="0"/>
                    </a:p>
                  </a:txBody>
                  <a:tcPr marL="89311" marR="89311"/>
                </a:tc>
                <a:tc>
                  <a:txBody>
                    <a:bodyPr/>
                    <a:lstStyle/>
                    <a:p>
                      <a:pPr algn="ctr"/>
                      <a:r>
                        <a:rPr lang="en-US" sz="1200" dirty="0" smtClean="0"/>
                        <a:t>Based on the Oct. 25, 1945, announcement of Taiwan Retrocession Day, it appears that Taiwan is part of ROC territory, so the removal of the ROC central government to Taiwan has created a situation of two governments in one country: Two Chinas.</a:t>
                      </a:r>
                      <a:endParaRPr lang="en-US" sz="1200" dirty="0"/>
                    </a:p>
                  </a:txBody>
                  <a:tcPr marL="89311" marR="89311">
                    <a:solidFill>
                      <a:schemeClr val="accent1">
                        <a:lumMod val="40000"/>
                        <a:lumOff val="60000"/>
                      </a:schemeClr>
                    </a:solidFill>
                  </a:tcPr>
                </a:tc>
                <a:tc>
                  <a:txBody>
                    <a:bodyPr/>
                    <a:lstStyle/>
                    <a:p>
                      <a:pPr algn="ctr"/>
                      <a:r>
                        <a:rPr lang="en-US" sz="1200" dirty="0" smtClean="0"/>
                        <a:t>The post-war peace treaty has not yet been finalized, hence Taiwan has remained as sovereign Japanese territory. Accordingly, by moving outside of the national territory of China, the ROC has become a government in exile.</a:t>
                      </a:r>
                      <a:endParaRPr lang="en-US" sz="1200" dirty="0"/>
                    </a:p>
                  </a:txBody>
                  <a:tcPr marL="89311" marR="89311">
                    <a:solidFill>
                      <a:schemeClr val="accent1">
                        <a:lumMod val="60000"/>
                        <a:lumOff val="40000"/>
                      </a:schemeClr>
                    </a:solidFill>
                  </a:tcPr>
                </a:tc>
              </a:tr>
              <a:tr h="370840">
                <a:tc>
                  <a:txBody>
                    <a:bodyPr/>
                    <a:lstStyle/>
                    <a:p>
                      <a:pPr marL="228600" indent="-228600" algn="ctr">
                        <a:buFont typeface="+mj-lt"/>
                        <a:buAutoNum type="arabicPeriod" startAt="7"/>
                      </a:pPr>
                      <a:r>
                        <a:rPr lang="en-US" sz="1200" dirty="0" smtClean="0"/>
                        <a:t>April 28, 1952</a:t>
                      </a:r>
                      <a:endParaRPr lang="en-US" sz="1200" dirty="0"/>
                    </a:p>
                  </a:txBody>
                  <a:tcPr marL="89311" marR="89311"/>
                </a:tc>
                <a:tc>
                  <a:txBody>
                    <a:bodyPr/>
                    <a:lstStyle/>
                    <a:p>
                      <a:pPr algn="ctr"/>
                      <a:r>
                        <a:rPr lang="en-US" sz="1200" dirty="0" smtClean="0"/>
                        <a:t>Post-war San Francisco Peace Treaty (SFPT) comes into force</a:t>
                      </a:r>
                      <a:endParaRPr lang="en-US" sz="1200" dirty="0"/>
                    </a:p>
                  </a:txBody>
                  <a:tcPr marL="89311" marR="89311"/>
                </a:tc>
                <a:tc>
                  <a:txBody>
                    <a:bodyPr/>
                    <a:lstStyle/>
                    <a:p>
                      <a:pPr algn="ctr"/>
                      <a:r>
                        <a:rPr lang="en-US" sz="1200" dirty="0" smtClean="0"/>
                        <a:t>The ROC government is already firmly established in Taiwan when the peace treaty comes into force, hence it strongly appears that Taiwan belongs to the ROC.</a:t>
                      </a:r>
                      <a:endParaRPr lang="en-US" sz="1200" dirty="0"/>
                    </a:p>
                  </a:txBody>
                  <a:tcPr marL="89311" marR="89311">
                    <a:solidFill>
                      <a:schemeClr val="accent1">
                        <a:lumMod val="40000"/>
                        <a:lumOff val="60000"/>
                      </a:schemeClr>
                    </a:solidFill>
                  </a:tcPr>
                </a:tc>
                <a:tc>
                  <a:txBody>
                    <a:bodyPr/>
                    <a:lstStyle/>
                    <a:p>
                      <a:pPr algn="ctr"/>
                      <a:r>
                        <a:rPr lang="en-US" sz="1200" dirty="0" smtClean="0"/>
                        <a:t>In the treaty, Japan renounced all right, title, and claim to Taiwan, but no “recipient country” was named.  Clearly, Taiwan does not belong to China.</a:t>
                      </a:r>
                      <a:endParaRPr lang="en-US" sz="1200" dirty="0"/>
                    </a:p>
                  </a:txBody>
                  <a:tcPr marL="89311" marR="89311">
                    <a:solidFill>
                      <a:schemeClr val="accent1">
                        <a:lumMod val="60000"/>
                        <a:lumOff val="40000"/>
                      </a:schemeClr>
                    </a:solidFill>
                  </a:tcPr>
                </a:tc>
              </a:tr>
            </a:tbl>
          </a:graphicData>
        </a:graphic>
      </p:graphicFrame>
    </p:spTree>
    <p:extLst>
      <p:ext uri="{BB962C8B-B14F-4D97-AF65-F5344CB8AC3E}">
        <p14:creationId xmlns="" xmlns:p14="http://schemas.microsoft.com/office/powerpoint/2010/main" val="4258594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Important Steps in the Development of the</a:t>
            </a:r>
            <a:br>
              <a:rPr lang="en-US" dirty="0"/>
            </a:br>
            <a:r>
              <a:rPr lang="en-US" dirty="0"/>
              <a:t>Republic of China’s Legal Position in Taiwan</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763647282"/>
              </p:ext>
            </p:extLst>
          </p:nvPr>
        </p:nvGraphicFramePr>
        <p:xfrm>
          <a:off x="228600" y="1279525"/>
          <a:ext cx="7863840" cy="3667760"/>
        </p:xfrm>
        <a:graphic>
          <a:graphicData uri="http://schemas.openxmlformats.org/drawingml/2006/table">
            <a:tbl>
              <a:tblPr firstRow="1" bandRow="1">
                <a:tableStyleId>{69012ECD-51FC-41F1-AA8D-1B2483CD663E}</a:tableStyleId>
              </a:tblPr>
              <a:tblGrid>
                <a:gridCol w="1371600"/>
                <a:gridCol w="1828800"/>
                <a:gridCol w="2331720"/>
                <a:gridCol w="2331720"/>
              </a:tblGrid>
              <a:tr h="370840">
                <a:tc rowSpan="2">
                  <a:txBody>
                    <a:bodyPr/>
                    <a:lstStyle/>
                    <a:p>
                      <a:pPr algn="ctr"/>
                      <a:r>
                        <a:rPr lang="en-US" sz="1600" b="1" dirty="0" smtClean="0">
                          <a:solidFill>
                            <a:schemeClr val="bg1"/>
                          </a:solidFill>
                        </a:rPr>
                        <a:t>Date</a:t>
                      </a:r>
                      <a:endParaRPr lang="en-US" sz="1600" b="1" dirty="0">
                        <a:solidFill>
                          <a:schemeClr val="bg1"/>
                        </a:solidFill>
                      </a:endParaRPr>
                    </a:p>
                  </a:txBody>
                  <a:tcPr marL="88265" marR="88265" anchor="ctr"/>
                </a:tc>
                <a:tc rowSpan="2">
                  <a:txBody>
                    <a:bodyPr/>
                    <a:lstStyle/>
                    <a:p>
                      <a:pPr algn="ctr"/>
                      <a:r>
                        <a:rPr lang="en-US" sz="1600" b="1" dirty="0" smtClean="0">
                          <a:solidFill>
                            <a:schemeClr val="bg1"/>
                          </a:solidFill>
                        </a:rPr>
                        <a:t>What Happened</a:t>
                      </a:r>
                      <a:endParaRPr lang="en-US" sz="1600" b="1" dirty="0">
                        <a:solidFill>
                          <a:schemeClr val="bg1"/>
                        </a:solidFill>
                      </a:endParaRPr>
                    </a:p>
                  </a:txBody>
                  <a:tcPr marL="88265" marR="88265" anchor="ctr"/>
                </a:tc>
                <a:tc gridSpan="2">
                  <a:txBody>
                    <a:bodyPr/>
                    <a:lstStyle/>
                    <a:p>
                      <a:pPr algn="ctr"/>
                      <a:r>
                        <a:rPr lang="en-US" sz="1600" b="1" dirty="0" smtClean="0">
                          <a:solidFill>
                            <a:schemeClr val="bg1"/>
                          </a:solidFill>
                        </a:rPr>
                        <a:t>Legal Validity &amp; Related Comments</a:t>
                      </a:r>
                      <a:endParaRPr lang="en-US" sz="1600" b="1" dirty="0">
                        <a:solidFill>
                          <a:schemeClr val="bg1"/>
                        </a:solidFill>
                      </a:endParaRPr>
                    </a:p>
                  </a:txBody>
                  <a:tcPr marL="88265" marR="88265" anchor="ctr"/>
                </a:tc>
                <a:tc hMerge="1">
                  <a:txBody>
                    <a:bodyPr/>
                    <a:lstStyle/>
                    <a:p>
                      <a:endParaRPr lang="en-US" dirty="0"/>
                    </a:p>
                  </a:txBody>
                  <a:tcPr>
                    <a:solidFill>
                      <a:schemeClr val="accent1">
                        <a:lumMod val="75000"/>
                      </a:schemeClr>
                    </a:solidFill>
                  </a:tcPr>
                </a:tc>
              </a:tr>
              <a:tr h="370840">
                <a:tc vMerge="1">
                  <a:txBody>
                    <a:bodyPr/>
                    <a:lstStyle/>
                    <a:p>
                      <a:pPr algn="ctr"/>
                      <a:endParaRPr lang="en-US" sz="1600" b="1" dirty="0">
                        <a:solidFill>
                          <a:schemeClr val="bg1"/>
                        </a:solidFill>
                      </a:endParaRPr>
                    </a:p>
                  </a:txBody>
                  <a:tcPr anchor="ctr">
                    <a:solidFill>
                      <a:schemeClr val="accent1"/>
                    </a:solidFill>
                  </a:tcPr>
                </a:tc>
                <a:tc vMerge="1">
                  <a:txBody>
                    <a:bodyPr/>
                    <a:lstStyle/>
                    <a:p>
                      <a:pPr algn="ctr"/>
                      <a:endParaRPr lang="en-US" sz="1600" b="1" dirty="0">
                        <a:solidFill>
                          <a:schemeClr val="bg1"/>
                        </a:solidFill>
                      </a:endParaRPr>
                    </a:p>
                  </a:txBody>
                  <a:tcPr anchor="ctr">
                    <a:solidFill>
                      <a:schemeClr val="accent1"/>
                    </a:solidFill>
                  </a:tcPr>
                </a:tc>
                <a:tc>
                  <a:txBody>
                    <a:bodyPr/>
                    <a:lstStyle/>
                    <a:p>
                      <a:pPr algn="ctr"/>
                      <a:r>
                        <a:rPr lang="en-US" sz="1400" b="1" dirty="0" smtClean="0">
                          <a:solidFill>
                            <a:schemeClr val="bg1"/>
                          </a:solidFill>
                        </a:rPr>
                        <a:t>Version #1</a:t>
                      </a:r>
                      <a:endParaRPr lang="en-US" sz="1400" b="1" dirty="0">
                        <a:solidFill>
                          <a:schemeClr val="bg1"/>
                        </a:solidFill>
                      </a:endParaRPr>
                    </a:p>
                  </a:txBody>
                  <a:tcPr marL="88265" marR="88265" anchor="ctr">
                    <a:solidFill>
                      <a:schemeClr val="accent1"/>
                    </a:solidFill>
                  </a:tcPr>
                </a:tc>
                <a:tc>
                  <a:txBody>
                    <a:bodyPr/>
                    <a:lstStyle/>
                    <a:p>
                      <a:pPr algn="ctr"/>
                      <a:r>
                        <a:rPr lang="en-US" sz="1400" b="1" dirty="0" smtClean="0">
                          <a:solidFill>
                            <a:schemeClr val="bg1"/>
                          </a:solidFill>
                        </a:rPr>
                        <a:t>Version #2</a:t>
                      </a:r>
                      <a:endParaRPr lang="en-US" sz="1400" b="1" dirty="0">
                        <a:solidFill>
                          <a:schemeClr val="bg1"/>
                        </a:solidFill>
                      </a:endParaRPr>
                    </a:p>
                  </a:txBody>
                  <a:tcPr marL="88265" marR="88265" anchor="ctr">
                    <a:solidFill>
                      <a:schemeClr val="accent1"/>
                    </a:solidFill>
                  </a:tcPr>
                </a:tc>
              </a:tr>
              <a:tr h="370840">
                <a:tc>
                  <a:txBody>
                    <a:bodyPr/>
                    <a:lstStyle/>
                    <a:p>
                      <a:pPr marL="228600" indent="-228600" algn="ctr">
                        <a:buFont typeface="+mj-lt"/>
                        <a:buAutoNum type="arabicPeriod" startAt="8"/>
                      </a:pPr>
                      <a:r>
                        <a:rPr lang="en-US" sz="1200" dirty="0" smtClean="0"/>
                        <a:t>Aug. 5, 1952</a:t>
                      </a:r>
                      <a:endParaRPr lang="en-US" sz="1200" dirty="0"/>
                    </a:p>
                  </a:txBody>
                  <a:tcPr marL="88265" marR="88265"/>
                </a:tc>
                <a:tc>
                  <a:txBody>
                    <a:bodyPr/>
                    <a:lstStyle/>
                    <a:p>
                      <a:pPr algn="ctr"/>
                      <a:r>
                        <a:rPr lang="en-US" sz="1200" dirty="0" smtClean="0"/>
                        <a:t>Post-war Sino-Japanese Peace Treaty comes into force</a:t>
                      </a:r>
                      <a:endParaRPr lang="en-US" sz="1200" dirty="0"/>
                    </a:p>
                  </a:txBody>
                  <a:tcPr marL="88265" marR="88265"/>
                </a:tc>
                <a:tc>
                  <a:txBody>
                    <a:bodyPr/>
                    <a:lstStyle/>
                    <a:p>
                      <a:pPr algn="ctr"/>
                      <a:r>
                        <a:rPr lang="en-US" sz="1200" dirty="0" smtClean="0"/>
                        <a:t>Many pro-China scholars say that this subsidiary treaty must be interpreted to have awarded Taiwan to the ROC.</a:t>
                      </a:r>
                      <a:endParaRPr lang="en-US" sz="1200" dirty="0"/>
                    </a:p>
                  </a:txBody>
                  <a:tcPr marL="88265" marR="88265">
                    <a:solidFill>
                      <a:schemeClr val="accent1">
                        <a:lumMod val="40000"/>
                        <a:lumOff val="60000"/>
                      </a:schemeClr>
                    </a:solidFill>
                  </a:tcPr>
                </a:tc>
                <a:tc>
                  <a:txBody>
                    <a:bodyPr/>
                    <a:lstStyle/>
                    <a:p>
                      <a:pPr algn="ctr"/>
                      <a:r>
                        <a:rPr lang="en-US" sz="1200" dirty="0" smtClean="0"/>
                        <a:t>This treaty recognizes the disposition of Taiwan which was made in the SFPT. In other words, Taiwan was not awarded to China.</a:t>
                      </a:r>
                      <a:endParaRPr lang="en-US" sz="1200" dirty="0"/>
                    </a:p>
                  </a:txBody>
                  <a:tcPr marL="88265" marR="88265">
                    <a:solidFill>
                      <a:schemeClr val="accent1">
                        <a:lumMod val="60000"/>
                        <a:lumOff val="40000"/>
                      </a:schemeClr>
                    </a:solidFill>
                  </a:tcPr>
                </a:tc>
              </a:tr>
              <a:tr h="370840">
                <a:tc>
                  <a:txBody>
                    <a:bodyPr/>
                    <a:lstStyle/>
                    <a:p>
                      <a:pPr marL="228600" indent="-228600" algn="ctr">
                        <a:buFont typeface="+mj-lt"/>
                        <a:buAutoNum type="arabicPeriod" startAt="9"/>
                      </a:pPr>
                      <a:r>
                        <a:rPr lang="en-US" sz="1200" dirty="0" smtClean="0"/>
                        <a:t>March 3, 1955</a:t>
                      </a:r>
                      <a:endParaRPr lang="en-US" sz="1200" dirty="0"/>
                    </a:p>
                  </a:txBody>
                  <a:tcPr marL="88265" marR="88265"/>
                </a:tc>
                <a:tc>
                  <a:txBody>
                    <a:bodyPr/>
                    <a:lstStyle/>
                    <a:p>
                      <a:pPr algn="ctr"/>
                      <a:r>
                        <a:rPr lang="en-US" sz="1200" dirty="0" smtClean="0"/>
                        <a:t>USA – ROC Mutual Defense Treaty comes into force</a:t>
                      </a:r>
                      <a:endParaRPr lang="en-US" sz="1200" dirty="0"/>
                    </a:p>
                  </a:txBody>
                  <a:tcPr marL="88265" marR="88265"/>
                </a:tc>
                <a:tc>
                  <a:txBody>
                    <a:bodyPr/>
                    <a:lstStyle/>
                    <a:p>
                      <a:pPr algn="ctr"/>
                      <a:r>
                        <a:rPr lang="en-US" sz="1200" dirty="0" smtClean="0"/>
                        <a:t>Many pro-China scholars say that this treaty recognizes the ROC’s sovereignty over Taiwan.</a:t>
                      </a:r>
                      <a:endParaRPr lang="en-US" sz="1200" dirty="0"/>
                    </a:p>
                  </a:txBody>
                  <a:tcPr marL="88265" marR="88265">
                    <a:solidFill>
                      <a:schemeClr val="accent1">
                        <a:lumMod val="40000"/>
                        <a:lumOff val="60000"/>
                      </a:schemeClr>
                    </a:solidFill>
                  </a:tcPr>
                </a:tc>
                <a:tc>
                  <a:txBody>
                    <a:bodyPr/>
                    <a:lstStyle/>
                    <a:p>
                      <a:pPr algn="ctr"/>
                      <a:r>
                        <a:rPr lang="en-US" sz="1200" dirty="0" smtClean="0"/>
                        <a:t>A Feb. 8, 1955 report by the Senate's Committee on Foreign Relations stated that the coming into force of the USA – ROC MDT was not to be interpreted as modifying or affecting the existing legal status of Taiwan. In other words, the 1955 MDT only recognizes the ROC’s jurisdiction (i.e. “effective territorial control”) over Taiwan.</a:t>
                      </a:r>
                      <a:endParaRPr lang="en-US" sz="1200" dirty="0"/>
                    </a:p>
                  </a:txBody>
                  <a:tcPr marL="88265" marR="88265">
                    <a:solidFill>
                      <a:schemeClr val="accent1">
                        <a:lumMod val="60000"/>
                        <a:lumOff val="40000"/>
                      </a:schemeClr>
                    </a:solidFill>
                  </a:tcPr>
                </a:tc>
              </a:tr>
            </a:tbl>
          </a:graphicData>
        </a:graphic>
      </p:graphicFrame>
      <p:sp>
        <p:nvSpPr>
          <p:cNvPr id="2" name="TextBox 1"/>
          <p:cNvSpPr txBox="1"/>
          <p:nvPr/>
        </p:nvSpPr>
        <p:spPr>
          <a:xfrm>
            <a:off x="228600" y="5029200"/>
            <a:ext cx="7772400" cy="640080"/>
          </a:xfrm>
          <a:prstGeom prst="rect">
            <a:avLst/>
          </a:prstGeom>
          <a:noFill/>
        </p:spPr>
        <p:txBody>
          <a:bodyPr wrap="square" rtlCol="0">
            <a:noAutofit/>
          </a:bodyPr>
          <a:lstStyle/>
          <a:p>
            <a:r>
              <a:rPr lang="en-US" sz="2000" dirty="0"/>
              <a:t>Which Version of the “Legal Validity” Comments is authoritative</a:t>
            </a:r>
            <a:r>
              <a:rPr lang="en-US" sz="2000" dirty="0" smtClean="0"/>
              <a:t>?</a:t>
            </a:r>
          </a:p>
          <a:p>
            <a:r>
              <a:rPr lang="en-US" sz="2000" dirty="0" smtClean="0">
                <a:latin typeface="Arial" pitchFamily="34" charset="0"/>
                <a:cs typeface="Arial" pitchFamily="34" charset="0"/>
              </a:rPr>
              <a:t>Version </a:t>
            </a:r>
            <a:r>
              <a:rPr lang="en-US" sz="2000" dirty="0">
                <a:latin typeface="Arial" pitchFamily="34" charset="0"/>
                <a:cs typeface="Arial" pitchFamily="34" charset="0"/>
              </a:rPr>
              <a:t>#2 is the legally accurate one</a:t>
            </a:r>
            <a:r>
              <a:rPr lang="en-US" sz="2000" dirty="0"/>
              <a:t>. </a:t>
            </a:r>
            <a:endParaRPr lang="en-US" dirty="0"/>
          </a:p>
        </p:txBody>
      </p:sp>
    </p:spTree>
    <p:extLst>
      <p:ext uri="{BB962C8B-B14F-4D97-AF65-F5344CB8AC3E}">
        <p14:creationId xmlns="" xmlns:p14="http://schemas.microsoft.com/office/powerpoint/2010/main" val="36949087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Summary Conclusions for Taiwan</a:t>
            </a:r>
          </a:p>
        </p:txBody>
      </p:sp>
      <p:sp>
        <p:nvSpPr>
          <p:cNvPr id="5" name="Content Placeholder 4"/>
          <p:cNvSpPr>
            <a:spLocks noGrp="1"/>
          </p:cNvSpPr>
          <p:nvPr>
            <p:ph idx="1"/>
          </p:nvPr>
        </p:nvSpPr>
        <p:spPr/>
        <p:txBody>
          <a:bodyPr/>
          <a:lstStyle/>
          <a:p>
            <a:pPr marL="457200" indent="0" algn="just">
              <a:spcBef>
                <a:spcPts val="1200"/>
              </a:spcBef>
              <a:spcAft>
                <a:spcPts val="1200"/>
              </a:spcAft>
              <a:buNone/>
            </a:pPr>
            <a:r>
              <a:rPr lang="en-US" sz="1800" dirty="0"/>
              <a:t>It is a matter of historical record that the ROC military commanders and troops were transported to Taiwan by United States ships and aircraft in October 1945. Thus, the era of the ROC in Taiwan began in Oct. 1945 with the full assistance and tutelage of the United States</a:t>
            </a:r>
            <a:r>
              <a:rPr lang="en-US" sz="1800" dirty="0" smtClean="0"/>
              <a:t>.</a:t>
            </a:r>
            <a:endParaRPr lang="en-US" sz="1800" dirty="0"/>
          </a:p>
          <a:p>
            <a:pPr marL="457200" indent="0" algn="just">
              <a:spcBef>
                <a:spcPts val="1200"/>
              </a:spcBef>
              <a:buNone/>
            </a:pPr>
            <a:r>
              <a:rPr lang="en-US" sz="1800" dirty="0"/>
              <a:t>However, none of the Allies recognized any transfer of Taiwan’s sovereignty to China or to any other country in the 1940s or early 1950s. Hence, there was no “Taiwan Retrocession Day.” Beginning with the surrender ceremonies on Oct. 25, 1945, the legal status of Formosa and the Pescadores (aka “Taiwan”) can be described </a:t>
            </a:r>
            <a:r>
              <a:rPr lang="en-US" sz="1800" dirty="0" smtClean="0"/>
              <a:t>as:</a:t>
            </a:r>
            <a:endParaRPr lang="en-US" sz="1800" dirty="0"/>
          </a:p>
          <a:p>
            <a:pPr marL="914400" indent="0" algn="just">
              <a:spcBef>
                <a:spcPts val="600"/>
              </a:spcBef>
              <a:spcAft>
                <a:spcPts val="1200"/>
              </a:spcAft>
              <a:buNone/>
            </a:pPr>
            <a:r>
              <a:rPr lang="en-US" sz="1800" dirty="0" smtClean="0">
                <a:latin typeface="Century Gothic" panose="020B0502020202020204" pitchFamily="34" charset="0"/>
                <a:cs typeface="Times New Roman" panose="02020603050405020304" pitchFamily="18" charset="0"/>
              </a:rPr>
              <a:t>an </a:t>
            </a:r>
            <a:r>
              <a:rPr lang="en-US" sz="1800" dirty="0">
                <a:latin typeface="Century Gothic" panose="020B0502020202020204" pitchFamily="34" charset="0"/>
                <a:cs typeface="Times New Roman" panose="02020603050405020304" pitchFamily="18" charset="0"/>
              </a:rPr>
              <a:t>independent customs territory under USMG on Japanese soil, with administrative authority for the military occupation delegated to the Chinese Nationalists (ROC</a:t>
            </a:r>
            <a:r>
              <a:rPr lang="en-US" sz="1800" dirty="0" smtClean="0">
                <a:latin typeface="Century Gothic" panose="020B0502020202020204" pitchFamily="34" charset="0"/>
                <a:cs typeface="Times New Roman" panose="02020603050405020304" pitchFamily="18" charset="0"/>
              </a:rPr>
              <a:t>).</a:t>
            </a:r>
            <a:endParaRPr lang="en-US" sz="1800" dirty="0">
              <a:latin typeface="Century Gothic" panose="020B0502020202020204" pitchFamily="34" charset="0"/>
              <a:cs typeface="Times New Roman" panose="02020603050405020304" pitchFamily="18" charset="0"/>
            </a:endParaRPr>
          </a:p>
          <a:p>
            <a:pPr marL="457200" indent="0" algn="just">
              <a:spcBef>
                <a:spcPts val="1200"/>
              </a:spcBef>
              <a:spcAft>
                <a:spcPts val="1200"/>
              </a:spcAft>
              <a:buNone/>
            </a:pPr>
            <a:r>
              <a:rPr lang="en-US" sz="1800" dirty="0"/>
              <a:t>In discussing Taiwan history, an understanding of the legal significance of the events of Oct. 25, 1945, is very important. Please see detailed analysis at http://www.twinfopost.com/oct25data.htm</a:t>
            </a:r>
          </a:p>
          <a:p>
            <a:pPr marL="0" indent="0" algn="just">
              <a:spcBef>
                <a:spcPts val="1200"/>
              </a:spcBef>
              <a:spcAft>
                <a:spcPts val="1200"/>
              </a:spcAft>
              <a:buNone/>
            </a:pPr>
            <a:endParaRPr lang="en-US" sz="1800" dirty="0"/>
          </a:p>
        </p:txBody>
      </p:sp>
    </p:spTree>
    <p:extLst>
      <p:ext uri="{BB962C8B-B14F-4D97-AF65-F5344CB8AC3E}">
        <p14:creationId xmlns="" xmlns:p14="http://schemas.microsoft.com/office/powerpoint/2010/main" val="3142143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Index</a:t>
            </a: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928419322"/>
              </p:ext>
            </p:extLst>
          </p:nvPr>
        </p:nvGraphicFramePr>
        <p:xfrm>
          <a:off x="228600" y="1279525"/>
          <a:ext cx="7772400" cy="4536440"/>
        </p:xfrm>
        <a:graphic>
          <a:graphicData uri="http://schemas.openxmlformats.org/drawingml/2006/table">
            <a:tbl>
              <a:tblPr firstRow="1" bandRow="1">
                <a:tableStyleId>{69012ECD-51FC-41F1-AA8D-1B2483CD663E}</a:tableStyleId>
              </a:tblPr>
              <a:tblGrid>
                <a:gridCol w="6858000"/>
                <a:gridCol w="914400"/>
              </a:tblGrid>
              <a:tr h="370840">
                <a:tc>
                  <a:txBody>
                    <a:bodyPr/>
                    <a:lstStyle/>
                    <a:p>
                      <a:pPr algn="l"/>
                      <a:r>
                        <a:rPr lang="en-US" sz="1600" b="0" dirty="0" smtClean="0">
                          <a:latin typeface="Arial Rounded MT Bold" panose="020F0704030504030204" pitchFamily="34" charset="0"/>
                        </a:rPr>
                        <a:t>Title</a:t>
                      </a:r>
                      <a:endParaRPr lang="en-US" sz="1600" b="0" dirty="0">
                        <a:latin typeface="Arial Rounded MT Bold" panose="020F0704030504030204" pitchFamily="34" charset="0"/>
                      </a:endParaRPr>
                    </a:p>
                  </a:txBody>
                  <a:tcPr anchor="ctr"/>
                </a:tc>
                <a:tc>
                  <a:txBody>
                    <a:bodyPr/>
                    <a:lstStyle/>
                    <a:p>
                      <a:pPr algn="ctr"/>
                      <a:r>
                        <a:rPr lang="en-US" sz="1600" b="0" dirty="0" smtClean="0">
                          <a:latin typeface="Arial Rounded MT Bold" panose="020F0704030504030204" pitchFamily="34" charset="0"/>
                        </a:rPr>
                        <a:t>Slide</a:t>
                      </a:r>
                      <a:endParaRPr lang="en-US" sz="1600" b="0" dirty="0">
                        <a:latin typeface="Arial Rounded MT Bold" panose="020F0704030504030204" pitchFamily="34" charset="0"/>
                      </a:endParaRPr>
                    </a:p>
                  </a:txBody>
                  <a:tcPr anchor="ctr"/>
                </a:tc>
              </a:tr>
              <a:tr h="370840">
                <a:tc>
                  <a:txBody>
                    <a:bodyPr/>
                    <a:lstStyle/>
                    <a:p>
                      <a:r>
                        <a:rPr lang="en-US" sz="1200" dirty="0" smtClean="0"/>
                        <a:t>"Problems" of the Civilian View</a:t>
                      </a:r>
                      <a:endParaRPr lang="en-US" sz="1200" dirty="0"/>
                    </a:p>
                  </a:txBody>
                  <a:tcPr anchor="ctr"/>
                </a:tc>
                <a:tc>
                  <a:txBody>
                    <a:bodyPr/>
                    <a:lstStyle/>
                    <a:p>
                      <a:pPr algn="ctr"/>
                      <a:r>
                        <a:rPr lang="en-US" sz="1200" dirty="0" smtClean="0"/>
                        <a:t>24</a:t>
                      </a:r>
                      <a:endParaRPr lang="en-US" sz="1200" dirty="0"/>
                    </a:p>
                  </a:txBody>
                  <a:tcPr anchor="ctr"/>
                </a:tc>
              </a:tr>
              <a:tr h="370840">
                <a:tc>
                  <a:txBody>
                    <a:bodyPr/>
                    <a:lstStyle/>
                    <a:p>
                      <a:r>
                        <a:rPr lang="en-US" sz="1200" dirty="0" smtClean="0"/>
                        <a:t>Important Steps in the Development of the</a:t>
                      </a:r>
                      <a:br>
                        <a:rPr lang="en-US" sz="1200" dirty="0" smtClean="0"/>
                      </a:br>
                      <a:r>
                        <a:rPr lang="en-US" sz="1200" dirty="0" smtClean="0"/>
                        <a:t>Republic of China’s Legal Position in Taiwan</a:t>
                      </a:r>
                      <a:endParaRPr lang="en-US" sz="1200" dirty="0"/>
                    </a:p>
                  </a:txBody>
                  <a:tcPr anchor="ctr"/>
                </a:tc>
                <a:tc>
                  <a:txBody>
                    <a:bodyPr/>
                    <a:lstStyle/>
                    <a:p>
                      <a:pPr algn="ctr"/>
                      <a:r>
                        <a:rPr lang="en-US" sz="1200" dirty="0" smtClean="0"/>
                        <a:t>25-28</a:t>
                      </a:r>
                      <a:endParaRPr lang="en-US" sz="1200" dirty="0"/>
                    </a:p>
                  </a:txBody>
                  <a:tcPr anchor="ctr"/>
                </a:tc>
              </a:tr>
              <a:tr h="370840">
                <a:tc>
                  <a:txBody>
                    <a:bodyPr/>
                    <a:lstStyle/>
                    <a:p>
                      <a:r>
                        <a:rPr lang="en-US" sz="1200" dirty="0" smtClean="0"/>
                        <a:t>Summary Conclusions for Taiwan</a:t>
                      </a:r>
                      <a:endParaRPr lang="en-US" sz="1200" dirty="0"/>
                    </a:p>
                  </a:txBody>
                  <a:tcPr anchor="ctr"/>
                </a:tc>
                <a:tc>
                  <a:txBody>
                    <a:bodyPr/>
                    <a:lstStyle/>
                    <a:p>
                      <a:pPr algn="ctr"/>
                      <a:r>
                        <a:rPr lang="en-US" sz="1200" dirty="0" smtClean="0"/>
                        <a:t>29</a:t>
                      </a:r>
                      <a:endParaRPr lang="en-US" sz="1200" dirty="0"/>
                    </a:p>
                  </a:txBody>
                  <a:tcPr anchor="ctr"/>
                </a:tc>
              </a:tr>
              <a:tr h="370840">
                <a:tc>
                  <a:txBody>
                    <a:bodyPr/>
                    <a:lstStyle/>
                    <a:p>
                      <a:r>
                        <a:rPr lang="en-US" sz="1200" dirty="0" smtClean="0"/>
                        <a:t>The 1952 SFPT</a:t>
                      </a:r>
                      <a:endParaRPr lang="en-US" sz="1200" dirty="0"/>
                    </a:p>
                  </a:txBody>
                  <a:tcPr anchor="ctr"/>
                </a:tc>
                <a:tc>
                  <a:txBody>
                    <a:bodyPr/>
                    <a:lstStyle/>
                    <a:p>
                      <a:pPr algn="ctr"/>
                      <a:r>
                        <a:rPr lang="en-US" sz="1200" dirty="0" smtClean="0"/>
                        <a:t>30</a:t>
                      </a:r>
                      <a:endParaRPr lang="en-US" sz="1200" dirty="0"/>
                    </a:p>
                  </a:txBody>
                  <a:tcPr anchor="ctr"/>
                </a:tc>
              </a:tr>
              <a:tr h="370840">
                <a:tc>
                  <a:txBody>
                    <a:bodyPr/>
                    <a:lstStyle/>
                    <a:p>
                      <a:r>
                        <a:rPr lang="en-US" sz="1200" dirty="0" smtClean="0"/>
                        <a:t>Is Taiwan a part of Japan?</a:t>
                      </a:r>
                      <a:endParaRPr lang="en-US" sz="1200" dirty="0"/>
                    </a:p>
                  </a:txBody>
                  <a:tcPr anchor="ctr"/>
                </a:tc>
                <a:tc>
                  <a:txBody>
                    <a:bodyPr/>
                    <a:lstStyle/>
                    <a:p>
                      <a:pPr algn="ctr"/>
                      <a:r>
                        <a:rPr lang="en-US" sz="1200" dirty="0" smtClean="0"/>
                        <a:t>31</a:t>
                      </a:r>
                      <a:endParaRPr lang="en-US" sz="1200" dirty="0"/>
                    </a:p>
                  </a:txBody>
                  <a:tcPr anchor="ctr"/>
                </a:tc>
              </a:tr>
              <a:tr h="370840">
                <a:tc>
                  <a:txBody>
                    <a:bodyPr/>
                    <a:lstStyle/>
                    <a:p>
                      <a:r>
                        <a:rPr lang="en-US" sz="1200" dirty="0" smtClean="0"/>
                        <a:t>Is Taiwan a part of China?</a:t>
                      </a:r>
                      <a:endParaRPr lang="en-US" sz="1200" dirty="0"/>
                    </a:p>
                  </a:txBody>
                  <a:tcPr anchor="ctr"/>
                </a:tc>
                <a:tc>
                  <a:txBody>
                    <a:bodyPr/>
                    <a:lstStyle/>
                    <a:p>
                      <a:pPr algn="ctr"/>
                      <a:r>
                        <a:rPr lang="en-US" sz="1200" dirty="0" smtClean="0"/>
                        <a:t>32</a:t>
                      </a:r>
                      <a:endParaRPr lang="en-US" sz="1200" dirty="0"/>
                    </a:p>
                  </a:txBody>
                  <a:tcPr anchor="ctr"/>
                </a:tc>
              </a:tr>
              <a:tr h="370840">
                <a:tc>
                  <a:txBody>
                    <a:bodyPr/>
                    <a:lstStyle/>
                    <a:p>
                      <a:r>
                        <a:rPr lang="en-US" sz="1200" dirty="0" smtClean="0"/>
                        <a:t>Is Taiwan a part of the United States?</a:t>
                      </a:r>
                      <a:endParaRPr lang="en-US" sz="1200" dirty="0"/>
                    </a:p>
                  </a:txBody>
                  <a:tcPr anchor="ctr"/>
                </a:tc>
                <a:tc>
                  <a:txBody>
                    <a:bodyPr/>
                    <a:lstStyle/>
                    <a:p>
                      <a:pPr algn="ctr"/>
                      <a:r>
                        <a:rPr lang="en-US" sz="1200" dirty="0" smtClean="0"/>
                        <a:t>33</a:t>
                      </a:r>
                      <a:endParaRPr lang="en-US" sz="1200" dirty="0"/>
                    </a:p>
                  </a:txBody>
                  <a:tcPr anchor="ctr"/>
                </a:tc>
              </a:tr>
              <a:tr h="370840">
                <a:tc>
                  <a:txBody>
                    <a:bodyPr/>
                    <a:lstStyle/>
                    <a:p>
                      <a:r>
                        <a:rPr lang="en-US" sz="1200" dirty="0" smtClean="0"/>
                        <a:t>Taiwan: Conquered Territory of the United States</a:t>
                      </a:r>
                      <a:endParaRPr lang="en-US" sz="1200" dirty="0"/>
                    </a:p>
                  </a:txBody>
                  <a:tcPr anchor="ctr"/>
                </a:tc>
                <a:tc>
                  <a:txBody>
                    <a:bodyPr/>
                    <a:lstStyle/>
                    <a:p>
                      <a:pPr algn="ctr"/>
                      <a:r>
                        <a:rPr lang="en-US" sz="1200" dirty="0" smtClean="0"/>
                        <a:t>34</a:t>
                      </a:r>
                      <a:endParaRPr lang="en-US" sz="1200" dirty="0"/>
                    </a:p>
                  </a:txBody>
                  <a:tcPr anchor="ctr"/>
                </a:tc>
              </a:tr>
              <a:tr h="370840">
                <a:tc>
                  <a:txBody>
                    <a:bodyPr/>
                    <a:lstStyle/>
                    <a:p>
                      <a:r>
                        <a:rPr lang="en-US" sz="1200" dirty="0" smtClean="0"/>
                        <a:t>Peace Treaty Specifications for Cuba and Taiwan</a:t>
                      </a:r>
                      <a:endParaRPr lang="en-US" sz="1200" dirty="0"/>
                    </a:p>
                  </a:txBody>
                  <a:tcPr anchor="ctr"/>
                </a:tc>
                <a:tc>
                  <a:txBody>
                    <a:bodyPr/>
                    <a:lstStyle/>
                    <a:p>
                      <a:pPr algn="ctr"/>
                      <a:r>
                        <a:rPr lang="en-US" sz="1200" dirty="0" smtClean="0"/>
                        <a:t>35</a:t>
                      </a:r>
                      <a:endParaRPr lang="en-US" sz="1200" dirty="0"/>
                    </a:p>
                  </a:txBody>
                  <a:tcPr anchor="ctr"/>
                </a:tc>
              </a:tr>
              <a:tr h="370840">
                <a:tc>
                  <a:txBody>
                    <a:bodyPr/>
                    <a:lstStyle/>
                    <a:p>
                      <a:r>
                        <a:rPr lang="en-US" sz="1200" dirty="0" smtClean="0"/>
                        <a:t>WWII in the Pacific</a:t>
                      </a:r>
                      <a:endParaRPr lang="en-US" sz="1200" dirty="0"/>
                    </a:p>
                  </a:txBody>
                  <a:tcPr anchor="ctr"/>
                </a:tc>
                <a:tc>
                  <a:txBody>
                    <a:bodyPr/>
                    <a:lstStyle/>
                    <a:p>
                      <a:pPr algn="ctr"/>
                      <a:r>
                        <a:rPr lang="en-US" sz="1200" dirty="0" smtClean="0"/>
                        <a:t>36</a:t>
                      </a:r>
                      <a:endParaRPr lang="en-US" sz="1200" dirty="0"/>
                    </a:p>
                  </a:txBody>
                  <a:tcPr anchor="ctr"/>
                </a:tc>
              </a:tr>
              <a:tr h="370840">
                <a:tc>
                  <a:txBody>
                    <a:bodyPr/>
                    <a:lstStyle/>
                    <a:p>
                      <a:r>
                        <a:rPr lang="en-US" sz="1200" dirty="0" smtClean="0"/>
                        <a:t>Proxy Occupying Force</a:t>
                      </a:r>
                      <a:endParaRPr lang="en-US" sz="1200" dirty="0"/>
                    </a:p>
                  </a:txBody>
                  <a:tcPr anchor="ctr"/>
                </a:tc>
                <a:tc>
                  <a:txBody>
                    <a:bodyPr/>
                    <a:lstStyle/>
                    <a:p>
                      <a:pPr algn="ctr"/>
                      <a:r>
                        <a:rPr lang="en-US" sz="1200" dirty="0" smtClean="0"/>
                        <a:t>37</a:t>
                      </a:r>
                      <a:endParaRPr lang="en-US" sz="1200" dirty="0"/>
                    </a:p>
                  </a:txBody>
                  <a:tcPr anchor="ctr"/>
                </a:tc>
              </a:tr>
            </a:tbl>
          </a:graphicData>
        </a:graphic>
      </p:graphicFrame>
    </p:spTree>
    <p:extLst>
      <p:ext uri="{BB962C8B-B14F-4D97-AF65-F5344CB8AC3E}">
        <p14:creationId xmlns="" xmlns:p14="http://schemas.microsoft.com/office/powerpoint/2010/main" val="27262869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1952 SFPT</a:t>
            </a:r>
          </a:p>
        </p:txBody>
      </p:sp>
      <p:sp>
        <p:nvSpPr>
          <p:cNvPr id="6" name="Content Placeholder 5"/>
          <p:cNvSpPr>
            <a:spLocks noGrp="1"/>
          </p:cNvSpPr>
          <p:nvPr>
            <p:ph idx="1"/>
          </p:nvPr>
        </p:nvSpPr>
        <p:spPr/>
        <p:txBody>
          <a:bodyPr anchor="t" anchorCtr="0"/>
          <a:lstStyle/>
          <a:p>
            <a:pPr marL="457200" indent="0" algn="just">
              <a:spcBef>
                <a:spcPts val="1200"/>
              </a:spcBef>
              <a:spcAft>
                <a:spcPts val="1200"/>
              </a:spcAft>
              <a:buNone/>
            </a:pPr>
            <a:r>
              <a:rPr lang="en-US" dirty="0"/>
              <a:t>The 1952 SFPT has confirmed that Japan has renounced all right, claim, and title over Taiwan.  However, at the same time, Taiwan was not awarded to the Republic of China (ROC) in the treaty, and therefore is not a part of Chinese national territory (either ROC or PRC).  In the treaty, Taiwan was a “limbo cession” in Article 2(b), with the United States designated as the principal occupying power in Article 23(a</a:t>
            </a:r>
            <a:r>
              <a:rPr lang="en-US" dirty="0" smtClean="0"/>
              <a:t>).</a:t>
            </a:r>
          </a:p>
          <a:p>
            <a:pPr marL="457200" indent="0" algn="just">
              <a:spcBef>
                <a:spcPts val="1200"/>
              </a:spcBef>
              <a:spcAft>
                <a:spcPts val="1200"/>
              </a:spcAft>
              <a:buNone/>
            </a:pPr>
            <a:r>
              <a:rPr lang="en-US" dirty="0" smtClean="0"/>
              <a:t>Therefore</a:t>
            </a:r>
            <a:r>
              <a:rPr lang="en-US" dirty="0"/>
              <a:t>, Taiwan is not a part of Japan, not a part of China, and not a part of the United States.  At the same time, Taiwan (or “the ROC on Taiwan”) is not an independent nation in the international community</a:t>
            </a:r>
            <a:r>
              <a:rPr lang="en-US" dirty="0" smtClean="0"/>
              <a:t>.</a:t>
            </a:r>
            <a:endParaRPr lang="en-US" dirty="0"/>
          </a:p>
        </p:txBody>
      </p:sp>
    </p:spTree>
    <p:extLst>
      <p:ext uri="{BB962C8B-B14F-4D97-AF65-F5344CB8AC3E}">
        <p14:creationId xmlns="" xmlns:p14="http://schemas.microsoft.com/office/powerpoint/2010/main" val="256432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Is Taiwan a part of Japan?</a:t>
            </a:r>
          </a:p>
        </p:txBody>
      </p:sp>
      <p:sp>
        <p:nvSpPr>
          <p:cNvPr id="4" name="Content Placeholder 3"/>
          <p:cNvSpPr>
            <a:spLocks noGrp="1"/>
          </p:cNvSpPr>
          <p:nvPr>
            <p:ph idx="1"/>
          </p:nvPr>
        </p:nvSpPr>
        <p:spPr>
          <a:xfrm>
            <a:off x="228600" y="1066800"/>
            <a:ext cx="7772400" cy="4785360"/>
          </a:xfrm>
        </p:spPr>
        <p:txBody>
          <a:bodyPr/>
          <a:lstStyle/>
          <a:p>
            <a:pPr marL="457200" indent="0" algn="just">
              <a:spcBef>
                <a:spcPts val="1200"/>
              </a:spcBef>
              <a:spcAft>
                <a:spcPts val="1200"/>
              </a:spcAft>
              <a:buNone/>
            </a:pPr>
            <a:r>
              <a:rPr lang="en-US" sz="1800" spc="-30" dirty="0"/>
              <a:t>No. Japan renounced all right, claim, and title over Taiwan in the 1952 SFPT.  The validity of this renunciation has been confirmed by many Japanese court rulings</a:t>
            </a:r>
            <a:r>
              <a:rPr lang="en-US" sz="1800" spc="-30" dirty="0" smtClean="0"/>
              <a:t>.</a:t>
            </a:r>
          </a:p>
          <a:p>
            <a:pPr marL="457200" indent="0" algn="just">
              <a:spcBef>
                <a:spcPts val="1200"/>
              </a:spcBef>
              <a:spcAft>
                <a:spcPts val="1200"/>
              </a:spcAft>
              <a:buNone/>
            </a:pPr>
            <a:r>
              <a:rPr lang="en-US" sz="1800" spc="-30" dirty="0"/>
              <a:t>Two additional points regarding Japanese nationality are also noteworthy. First,  Japanese courts have ruled that native Taiwanese people did not regain their Japanese nationality due to the Japanese government’s abrogation of the Treaty of Taipei on Sept. 29, 1972</a:t>
            </a:r>
            <a:r>
              <a:rPr lang="en-US" sz="1800" spc="-30" dirty="0" smtClean="0"/>
              <a:t>.</a:t>
            </a:r>
            <a:endParaRPr lang="en-US" sz="1800" spc="-30" dirty="0"/>
          </a:p>
          <a:p>
            <a:pPr marL="457200" indent="0" algn="just">
              <a:spcBef>
                <a:spcPts val="1200"/>
              </a:spcBef>
              <a:spcAft>
                <a:spcPts val="1200"/>
              </a:spcAft>
              <a:buNone/>
            </a:pPr>
            <a:r>
              <a:rPr lang="en-US" sz="1800" spc="-30" dirty="0"/>
              <a:t>Second, the Constitution of Japan provides that the conditions necessary for being a Japanese national shall be determined by law.  However, there is no provision in the current Japanese Nationality Law outlining any legal procedure whereby former Japanese subjects in Taiwan (or their descendants) could regain Japanese nationality.   In other words, at present there is no established application procedure under Japanese law which would enable any native Taiwanese persons, domiciled in Taiwan, to obtain (or re-obtain) Japanese nationality.   Honestly speaking, petitions to the Japanese Diet in regard to such nationality issues are essentially just exercises in futility. </a:t>
            </a:r>
          </a:p>
        </p:txBody>
      </p:sp>
    </p:spTree>
    <p:extLst>
      <p:ext uri="{BB962C8B-B14F-4D97-AF65-F5344CB8AC3E}">
        <p14:creationId xmlns="" xmlns:p14="http://schemas.microsoft.com/office/powerpoint/2010/main" val="32827248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Is Taiwan a part of China</a:t>
            </a:r>
            <a:r>
              <a:rPr lang="en-US" dirty="0" smtClean="0"/>
              <a:t>?</a:t>
            </a:r>
            <a:endParaRPr lang="en-US" dirty="0"/>
          </a:p>
        </p:txBody>
      </p:sp>
      <p:sp>
        <p:nvSpPr>
          <p:cNvPr id="4" name="Content Placeholder 3"/>
          <p:cNvSpPr>
            <a:spLocks noGrp="1"/>
          </p:cNvSpPr>
          <p:nvPr>
            <p:ph idx="1"/>
          </p:nvPr>
        </p:nvSpPr>
        <p:spPr/>
        <p:txBody>
          <a:bodyPr/>
          <a:lstStyle/>
          <a:p>
            <a:pPr marL="457200" indent="0" algn="just">
              <a:spcBef>
                <a:spcPts val="1200"/>
              </a:spcBef>
              <a:spcAft>
                <a:spcPts val="1200"/>
              </a:spcAft>
              <a:buNone/>
            </a:pPr>
            <a:r>
              <a:rPr lang="en-US" dirty="0"/>
              <a:t>No. The designation of "Taiwan, Province of China" by UN agencies, and by organizations that follow UN standards, such as the International Organization for Standardization (in its listing of ISO 3166-1 country codes</a:t>
            </a:r>
            <a:r>
              <a:rPr lang="en-US" dirty="0" smtClean="0"/>
              <a:t>), </a:t>
            </a:r>
            <a:r>
              <a:rPr lang="en-US" dirty="0"/>
              <a:t>is based on an incomplete understanding of the principles of international law</a:t>
            </a:r>
            <a:r>
              <a:rPr lang="en-US" dirty="0" smtClean="0"/>
              <a:t>.</a:t>
            </a:r>
            <a:endParaRPr lang="en-US" dirty="0"/>
          </a:p>
          <a:p>
            <a:pPr marL="457200" indent="0" algn="just">
              <a:spcBef>
                <a:spcPts val="1200"/>
              </a:spcBef>
              <a:spcAft>
                <a:spcPts val="1200"/>
              </a:spcAft>
              <a:buNone/>
            </a:pPr>
            <a:r>
              <a:rPr lang="en-US" dirty="0"/>
              <a:t>It is highly recommended the United Nations’ Office of Legal Affairs establish a task force to do thorough research into the customary laws of warfare of the post-Napoleonic period and their application to a correct determination of Taiwan’s international legal status</a:t>
            </a:r>
            <a:r>
              <a:rPr lang="en-US" dirty="0" smtClean="0"/>
              <a:t>.</a:t>
            </a:r>
            <a:endParaRPr lang="en-US" dirty="0"/>
          </a:p>
        </p:txBody>
      </p:sp>
    </p:spTree>
    <p:extLst>
      <p:ext uri="{BB962C8B-B14F-4D97-AF65-F5344CB8AC3E}">
        <p14:creationId xmlns="" xmlns:p14="http://schemas.microsoft.com/office/powerpoint/2010/main" val="12085004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Is Taiwan a part of the United States</a:t>
            </a:r>
            <a:r>
              <a:rPr lang="en-US" dirty="0" smtClean="0"/>
              <a:t>?</a:t>
            </a:r>
            <a:endParaRPr lang="en-US" dirty="0"/>
          </a:p>
        </p:txBody>
      </p:sp>
      <p:sp>
        <p:nvSpPr>
          <p:cNvPr id="4" name="Content Placeholder 3"/>
          <p:cNvSpPr>
            <a:spLocks noGrp="1"/>
          </p:cNvSpPr>
          <p:nvPr>
            <p:ph idx="1"/>
          </p:nvPr>
        </p:nvSpPr>
        <p:spPr>
          <a:xfrm>
            <a:off x="228600" y="1149927"/>
            <a:ext cx="7772400" cy="4702233"/>
          </a:xfrm>
        </p:spPr>
        <p:txBody>
          <a:bodyPr/>
          <a:lstStyle/>
          <a:p>
            <a:pPr marL="457200" indent="0" algn="just">
              <a:spcBef>
                <a:spcPts val="1200"/>
              </a:spcBef>
              <a:spcAft>
                <a:spcPts val="1200"/>
              </a:spcAft>
              <a:buNone/>
            </a:pPr>
            <a:r>
              <a:rPr lang="en-US" dirty="0"/>
              <a:t>No. To the knowledge of the Taiwan – U.S. Democracy Association, no U.S. court decisions have ever held that territory </a:t>
            </a:r>
            <a:r>
              <a:rPr lang="en-US" b="1" dirty="0"/>
              <a:t>not</a:t>
            </a:r>
            <a:r>
              <a:rPr lang="en-US" dirty="0"/>
              <a:t> specifically ceded to the United States by treaty, although held under USMG jurisdiction, is “part of the United States” in a technical legal sense</a:t>
            </a:r>
            <a:r>
              <a:rPr lang="en-US" dirty="0" smtClean="0"/>
              <a:t>.</a:t>
            </a:r>
            <a:endParaRPr lang="en-US" dirty="0"/>
          </a:p>
          <a:p>
            <a:pPr marL="457200" indent="0" algn="just">
              <a:spcBef>
                <a:spcPts val="1200"/>
              </a:spcBef>
              <a:spcAft>
                <a:spcPts val="1200"/>
              </a:spcAft>
              <a:buNone/>
            </a:pPr>
            <a:r>
              <a:rPr lang="en-US" dirty="0"/>
              <a:t>In further confirmation of this, U.S. courts have held that any area under USMG jurisdiction forms an </a:t>
            </a:r>
            <a:r>
              <a:rPr lang="en-US" i="1" dirty="0"/>
              <a:t>independent customs territory</a:t>
            </a:r>
            <a:r>
              <a:rPr lang="en-US" dirty="0"/>
              <a:t> and is not subject to the U.S. Constitution’s Article 1, Section 8 requirement that </a:t>
            </a:r>
            <a:r>
              <a:rPr lang="en-US" b="1" dirty="0"/>
              <a:t>“all Duties, Imposts and Excises shall be uniform throughout the United States</a:t>
            </a:r>
            <a:r>
              <a:rPr lang="en-US" b="1" dirty="0" smtClean="0"/>
              <a:t>.”</a:t>
            </a:r>
            <a:endParaRPr lang="en-US" b="1" dirty="0"/>
          </a:p>
          <a:p>
            <a:pPr marL="457200" indent="0" algn="just">
              <a:spcBef>
                <a:spcPts val="1200"/>
              </a:spcBef>
              <a:spcAft>
                <a:spcPts val="1200"/>
              </a:spcAft>
              <a:buNone/>
            </a:pPr>
            <a:r>
              <a:rPr lang="en-US" dirty="0"/>
              <a:t>This is despite the fact that, for insular areas, such territory may be fully regarded as “an overseas territory of the United States</a:t>
            </a:r>
            <a:r>
              <a:rPr lang="en-US" dirty="0" smtClean="0"/>
              <a:t>.”</a:t>
            </a:r>
          </a:p>
          <a:p>
            <a:pPr marL="914400" indent="0" algn="just">
              <a:spcBef>
                <a:spcPts val="1200"/>
              </a:spcBef>
              <a:spcAft>
                <a:spcPts val="1200"/>
              </a:spcAft>
              <a:buNone/>
            </a:pPr>
            <a:r>
              <a:rPr lang="en-US" sz="1800" i="1" dirty="0" smtClean="0">
                <a:latin typeface="Times New Roman" panose="02020603050405020304" pitchFamily="18" charset="0"/>
                <a:cs typeface="Times New Roman" panose="02020603050405020304" pitchFamily="18" charset="0"/>
              </a:rPr>
              <a:t>The </a:t>
            </a:r>
            <a:r>
              <a:rPr lang="en-US" sz="1800" i="1" dirty="0">
                <a:latin typeface="Times New Roman" panose="02020603050405020304" pitchFamily="18" charset="0"/>
                <a:cs typeface="Times New Roman" panose="02020603050405020304" pitchFamily="18" charset="0"/>
              </a:rPr>
              <a:t>term insular simply means “relating to, or characteristic of, or situated on an island</a:t>
            </a:r>
            <a:r>
              <a:rPr lang="en-US" sz="1800" i="1" dirty="0" smtClean="0">
                <a:latin typeface="Times New Roman" panose="02020603050405020304" pitchFamily="18" charset="0"/>
                <a:cs typeface="Times New Roman" panose="02020603050405020304" pitchFamily="18" charset="0"/>
              </a:rPr>
              <a:t>.”</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6357400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Taiwan: Conquered Territory of the United States</a:t>
            </a:r>
          </a:p>
        </p:txBody>
      </p:sp>
      <p:sp>
        <p:nvSpPr>
          <p:cNvPr id="5" name="Content Placeholder 4"/>
          <p:cNvSpPr>
            <a:spLocks noGrp="1"/>
          </p:cNvSpPr>
          <p:nvPr>
            <p:ph idx="1"/>
          </p:nvPr>
        </p:nvSpPr>
        <p:spPr/>
        <p:txBody>
          <a:bodyPr>
            <a:noAutofit/>
          </a:bodyPr>
          <a:lstStyle/>
          <a:p>
            <a:pPr marL="457200" indent="0" algn="just">
              <a:spcBef>
                <a:spcPts val="1200"/>
              </a:spcBef>
              <a:buNone/>
            </a:pPr>
            <a:r>
              <a:rPr lang="en-US" dirty="0"/>
              <a:t>In the 21st century, Taiwan remains, at the most fundamental level, as conquered territory of the United States of America which has not yet attained a final political status. This is very similar to the situation of occupied Cuba after the coming into force of the Spanish-American Peace Treaty on April 11, </a:t>
            </a:r>
            <a:r>
              <a:rPr lang="en-US" dirty="0" smtClean="0"/>
              <a:t>1899.</a:t>
            </a:r>
          </a:p>
          <a:p>
            <a:pPr marL="800100" indent="-342900" algn="just">
              <a:spcBef>
                <a:spcPts val="600"/>
              </a:spcBef>
              <a:spcAft>
                <a:spcPts val="1200"/>
              </a:spcAft>
              <a:buFont typeface="Courier New" panose="02070309020205020404" pitchFamily="49" charset="0"/>
              <a:buChar char="o"/>
            </a:pPr>
            <a:r>
              <a:rPr lang="en-US" sz="1800" dirty="0" smtClean="0">
                <a:latin typeface="Century Gothic" panose="020B0502020202020204" pitchFamily="34" charset="0"/>
              </a:rPr>
              <a:t>Importantly</a:t>
            </a:r>
            <a:r>
              <a:rPr lang="en-US" sz="1800" dirty="0">
                <a:latin typeface="Century Gothic" panose="020B0502020202020204" pitchFamily="34" charset="0"/>
              </a:rPr>
              <a:t>, the SFPT has confirmed USMG jurisdiction over Taiwan in Article 4(b</a:t>
            </a:r>
            <a:r>
              <a:rPr lang="en-US" sz="1800" dirty="0" smtClean="0">
                <a:latin typeface="Century Gothic" panose="020B0502020202020204" pitchFamily="34" charset="0"/>
              </a:rPr>
              <a:t>).</a:t>
            </a:r>
            <a:endParaRPr lang="en-US" dirty="0">
              <a:latin typeface="Century Gothic" panose="020B0502020202020204" pitchFamily="34" charset="0"/>
            </a:endParaRPr>
          </a:p>
          <a:p>
            <a:pPr marL="457200" indent="0" algn="just">
              <a:spcBef>
                <a:spcPts val="1200"/>
              </a:spcBef>
              <a:spcAft>
                <a:spcPts val="1200"/>
              </a:spcAft>
              <a:buNone/>
            </a:pPr>
            <a:r>
              <a:rPr lang="en-US" dirty="0" smtClean="0"/>
              <a:t>After </a:t>
            </a:r>
            <a:r>
              <a:rPr lang="en-US" dirty="0"/>
              <a:t>the coming into force of the SFPT, the Allies have, for all effective purposes, disbanded.  However, as specified in Article 4(b), the jurisdiction of USMG over the Ryukyu island group, Taiwan, etc. remains active</a:t>
            </a:r>
            <a:r>
              <a:rPr lang="en-US" dirty="0" smtClean="0"/>
              <a:t>.</a:t>
            </a:r>
            <a:endParaRPr lang="en-US" dirty="0"/>
          </a:p>
        </p:txBody>
      </p:sp>
    </p:spTree>
    <p:extLst>
      <p:ext uri="{BB962C8B-B14F-4D97-AF65-F5344CB8AC3E}">
        <p14:creationId xmlns="" xmlns:p14="http://schemas.microsoft.com/office/powerpoint/2010/main" val="40770285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Peace Treaty Specifications for Cuba and Taiwan</a:t>
            </a: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2323173362"/>
              </p:ext>
            </p:extLst>
          </p:nvPr>
        </p:nvGraphicFramePr>
        <p:xfrm>
          <a:off x="228600" y="1279525"/>
          <a:ext cx="7772400" cy="3246120"/>
        </p:xfrm>
        <a:graphic>
          <a:graphicData uri="http://schemas.openxmlformats.org/drawingml/2006/table">
            <a:tbl>
              <a:tblPr firstRow="1" bandRow="1">
                <a:tableStyleId>{69012ECD-51FC-41F1-AA8D-1B2483CD663E}</a:tableStyleId>
              </a:tblPr>
              <a:tblGrid>
                <a:gridCol w="3200400"/>
                <a:gridCol w="2286000"/>
                <a:gridCol w="2286000"/>
              </a:tblGrid>
              <a:tr h="370840">
                <a:tc>
                  <a:txBody>
                    <a:bodyPr/>
                    <a:lstStyle/>
                    <a:p>
                      <a:pPr algn="ctr"/>
                      <a:r>
                        <a:rPr lang="en-US" sz="1600" dirty="0" smtClean="0"/>
                        <a:t>Item</a:t>
                      </a:r>
                      <a:endParaRPr lang="en-US" sz="1600" dirty="0"/>
                    </a:p>
                  </a:txBody>
                  <a:tcPr anchor="ctr"/>
                </a:tc>
                <a:tc>
                  <a:txBody>
                    <a:bodyPr/>
                    <a:lstStyle/>
                    <a:p>
                      <a:pPr algn="ctr"/>
                      <a:r>
                        <a:rPr lang="en-US" sz="1600" dirty="0" smtClean="0"/>
                        <a:t>Treaty of Paris specifications for Cuba</a:t>
                      </a:r>
                      <a:endParaRPr lang="en-US" sz="1600" dirty="0"/>
                    </a:p>
                  </a:txBody>
                  <a:tcPr anchor="ctr"/>
                </a:tc>
                <a:tc>
                  <a:txBody>
                    <a:bodyPr/>
                    <a:lstStyle/>
                    <a:p>
                      <a:pPr algn="ctr"/>
                      <a:r>
                        <a:rPr lang="en-US" sz="1600" dirty="0" smtClean="0"/>
                        <a:t>SFPT specifications for Taiwan</a:t>
                      </a:r>
                      <a:endParaRPr lang="en-US" sz="1600" dirty="0"/>
                    </a:p>
                  </a:txBody>
                  <a:tcPr anchor="ctr"/>
                </a:tc>
              </a:tr>
              <a:tr h="370840">
                <a:tc>
                  <a:txBody>
                    <a:bodyPr/>
                    <a:lstStyle/>
                    <a:p>
                      <a:pPr algn="just"/>
                      <a:r>
                        <a:rPr lang="en-US" sz="1200" dirty="0" smtClean="0"/>
                        <a:t>United States is the (principal) occupying power</a:t>
                      </a:r>
                      <a:endParaRPr lang="en-US" sz="1200" dirty="0"/>
                    </a:p>
                  </a:txBody>
                  <a:tcPr anchor="ctr"/>
                </a:tc>
                <a:tc>
                  <a:txBody>
                    <a:bodyPr/>
                    <a:lstStyle/>
                    <a:p>
                      <a:pPr algn="just"/>
                      <a:r>
                        <a:rPr lang="en-US" sz="1200" dirty="0" smtClean="0"/>
                        <a:t>Article 1</a:t>
                      </a:r>
                      <a:endParaRPr lang="en-US" sz="1200" dirty="0"/>
                    </a:p>
                  </a:txBody>
                  <a:tcPr anchor="ctr"/>
                </a:tc>
                <a:tc>
                  <a:txBody>
                    <a:bodyPr/>
                    <a:lstStyle/>
                    <a:p>
                      <a:pPr algn="just"/>
                      <a:r>
                        <a:rPr lang="en-US" sz="1200" dirty="0" smtClean="0"/>
                        <a:t>Article 23(a)</a:t>
                      </a:r>
                      <a:endParaRPr lang="en-US" sz="1200" dirty="0"/>
                    </a:p>
                  </a:txBody>
                  <a:tcPr anchor="ctr"/>
                </a:tc>
              </a:tr>
              <a:tr h="370840">
                <a:tc>
                  <a:txBody>
                    <a:bodyPr/>
                    <a:lstStyle/>
                    <a:p>
                      <a:pPr algn="just"/>
                      <a:r>
                        <a:rPr lang="en-US" sz="1200" dirty="0" smtClean="0"/>
                        <a:t>Original "owner" did indeed cede the territory</a:t>
                      </a:r>
                      <a:endParaRPr lang="en-US" sz="1200" dirty="0"/>
                    </a:p>
                  </a:txBody>
                  <a:tcPr anchor="ctr"/>
                </a:tc>
                <a:tc>
                  <a:txBody>
                    <a:bodyPr/>
                    <a:lstStyle/>
                    <a:p>
                      <a:pPr algn="just"/>
                      <a:r>
                        <a:rPr lang="en-US" sz="1200" smtClean="0"/>
                        <a:t>Article 1</a:t>
                      </a:r>
                      <a:endParaRPr lang="en-US" sz="1200" dirty="0"/>
                    </a:p>
                  </a:txBody>
                  <a:tcPr anchor="ctr"/>
                </a:tc>
                <a:tc>
                  <a:txBody>
                    <a:bodyPr/>
                    <a:lstStyle/>
                    <a:p>
                      <a:pPr algn="just"/>
                      <a:r>
                        <a:rPr lang="en-US" sz="1200" dirty="0" smtClean="0"/>
                        <a:t>Article 2(b)</a:t>
                      </a:r>
                      <a:endParaRPr lang="en-US" sz="1200" dirty="0"/>
                    </a:p>
                  </a:txBody>
                  <a:tcPr anchor="ctr"/>
                </a:tc>
              </a:tr>
              <a:tr h="370840">
                <a:tc>
                  <a:txBody>
                    <a:bodyPr/>
                    <a:lstStyle/>
                    <a:p>
                      <a:pPr algn="just"/>
                      <a:r>
                        <a:rPr lang="en-US" sz="1200" dirty="0" smtClean="0"/>
                        <a:t>No "receiving country" was specified  (i.e. "limbo cession")</a:t>
                      </a:r>
                      <a:endParaRPr lang="en-US" sz="1200" dirty="0"/>
                    </a:p>
                  </a:txBody>
                  <a:tcPr anchor="ctr"/>
                </a:tc>
                <a:tc>
                  <a:txBody>
                    <a:bodyPr/>
                    <a:lstStyle/>
                    <a:p>
                      <a:pPr algn="just"/>
                      <a:r>
                        <a:rPr lang="en-US" sz="1200" smtClean="0"/>
                        <a:t>Article 1</a:t>
                      </a:r>
                      <a:endParaRPr lang="en-US" sz="1200"/>
                    </a:p>
                  </a:txBody>
                  <a:tcPr anchor="ctr"/>
                </a:tc>
                <a:tc>
                  <a:txBody>
                    <a:bodyPr/>
                    <a:lstStyle/>
                    <a:p>
                      <a:pPr algn="just"/>
                      <a:r>
                        <a:rPr lang="en-US" sz="1200" dirty="0" smtClean="0"/>
                        <a:t>Article 2(b)</a:t>
                      </a:r>
                      <a:endParaRPr lang="en-US" sz="1200" dirty="0"/>
                    </a:p>
                  </a:txBody>
                  <a:tcPr anchor="ctr"/>
                </a:tc>
              </a:tr>
              <a:tr h="370840">
                <a:tc>
                  <a:txBody>
                    <a:bodyPr/>
                    <a:lstStyle/>
                    <a:p>
                      <a:pPr algn="just"/>
                      <a:r>
                        <a:rPr lang="en-US" sz="1200" dirty="0" smtClean="0"/>
                        <a:t>USMG has disposition rights over the territory</a:t>
                      </a:r>
                      <a:endParaRPr lang="en-US" sz="1200" dirty="0"/>
                    </a:p>
                  </a:txBody>
                  <a:tcPr anchor="ctr"/>
                </a:tc>
                <a:tc>
                  <a:txBody>
                    <a:bodyPr/>
                    <a:lstStyle/>
                    <a:p>
                      <a:pPr algn="just"/>
                      <a:r>
                        <a:rPr lang="en-US" sz="1200" smtClean="0"/>
                        <a:t>Article 1</a:t>
                      </a:r>
                      <a:endParaRPr lang="en-US" sz="1200"/>
                    </a:p>
                  </a:txBody>
                  <a:tcPr anchor="ctr"/>
                </a:tc>
                <a:tc>
                  <a:txBody>
                    <a:bodyPr/>
                    <a:lstStyle/>
                    <a:p>
                      <a:pPr algn="just"/>
                      <a:r>
                        <a:rPr lang="en-US" sz="1200" dirty="0" smtClean="0"/>
                        <a:t>Article 4(b)</a:t>
                      </a:r>
                      <a:endParaRPr lang="en-US" sz="1200" dirty="0"/>
                    </a:p>
                  </a:txBody>
                  <a:tcPr anchor="ctr"/>
                </a:tc>
              </a:tr>
              <a:tr h="370840">
                <a:tc>
                  <a:txBody>
                    <a:bodyPr/>
                    <a:lstStyle/>
                    <a:p>
                      <a:pPr algn="just"/>
                      <a:r>
                        <a:rPr lang="en-US" sz="1200" dirty="0" smtClean="0"/>
                        <a:t>Military government is present, and military occupation is a reality</a:t>
                      </a:r>
                      <a:endParaRPr lang="en-US" sz="1200" dirty="0"/>
                    </a:p>
                  </a:txBody>
                  <a:tcPr anchor="ctr"/>
                </a:tc>
                <a:tc>
                  <a:txBody>
                    <a:bodyPr/>
                    <a:lstStyle/>
                    <a:p>
                      <a:pPr algn="just"/>
                      <a:r>
                        <a:rPr lang="en-US" sz="1200" dirty="0" smtClean="0"/>
                        <a:t>Article 1</a:t>
                      </a:r>
                      <a:endParaRPr lang="en-US" sz="1200" dirty="0"/>
                    </a:p>
                  </a:txBody>
                  <a:tcPr anchor="ctr"/>
                </a:tc>
                <a:tc>
                  <a:txBody>
                    <a:bodyPr/>
                    <a:lstStyle/>
                    <a:p>
                      <a:pPr algn="just"/>
                      <a:r>
                        <a:rPr lang="en-US" sz="1200" dirty="0" smtClean="0"/>
                        <a:t>Article 4(b), and the Hague Conventions (1907)</a:t>
                      </a:r>
                      <a:endParaRPr lang="en-US" sz="1200" dirty="0"/>
                    </a:p>
                  </a:txBody>
                  <a:tcPr anchor="ctr"/>
                </a:tc>
              </a:tr>
              <a:tr h="370840">
                <a:tc>
                  <a:txBody>
                    <a:bodyPr/>
                    <a:lstStyle/>
                    <a:p>
                      <a:pPr algn="just"/>
                      <a:r>
                        <a:rPr lang="en-US" sz="1200" dirty="0" smtClean="0"/>
                        <a:t>USMG jurisdiction continues past the date when the peace treaty comes into effect</a:t>
                      </a:r>
                      <a:endParaRPr lang="en-US" sz="1200" dirty="0"/>
                    </a:p>
                  </a:txBody>
                  <a:tcPr anchor="ctr"/>
                </a:tc>
                <a:tc>
                  <a:txBody>
                    <a:bodyPr/>
                    <a:lstStyle/>
                    <a:p>
                      <a:pPr algn="just"/>
                      <a:r>
                        <a:rPr lang="en-US" sz="1200" dirty="0" smtClean="0"/>
                        <a:t>Article 1, and the U.S. Supreme Court decision in Cross v. Harrison (1853)</a:t>
                      </a:r>
                      <a:endParaRPr lang="en-US" sz="1200" dirty="0"/>
                    </a:p>
                  </a:txBody>
                  <a:tcPr anchor="ctr"/>
                </a:tc>
                <a:tc>
                  <a:txBody>
                    <a:bodyPr/>
                    <a:lstStyle/>
                    <a:p>
                      <a:pPr algn="just"/>
                      <a:r>
                        <a:rPr lang="en-US" sz="1200" dirty="0" smtClean="0"/>
                        <a:t>Article 4(b), Article 23(a), and the U.S. Supreme Court decision in Cross v. Harrison (1853) </a:t>
                      </a:r>
                      <a:endParaRPr lang="en-US" sz="1200" dirty="0"/>
                    </a:p>
                  </a:txBody>
                  <a:tcPr anchor="ctr"/>
                </a:tc>
              </a:tr>
            </a:tbl>
          </a:graphicData>
        </a:graphic>
      </p:graphicFrame>
      <p:sp>
        <p:nvSpPr>
          <p:cNvPr id="2" name="TextBox 1"/>
          <p:cNvSpPr txBox="1"/>
          <p:nvPr/>
        </p:nvSpPr>
        <p:spPr>
          <a:xfrm>
            <a:off x="228600" y="4800600"/>
            <a:ext cx="7772400" cy="914400"/>
          </a:xfrm>
          <a:prstGeom prst="rect">
            <a:avLst/>
          </a:prstGeom>
          <a:noFill/>
        </p:spPr>
        <p:txBody>
          <a:bodyPr wrap="square" rtlCol="0">
            <a:noAutofit/>
          </a:bodyPr>
          <a:lstStyle/>
          <a:p>
            <a:pPr algn="just"/>
            <a:r>
              <a:rPr lang="en-US" sz="1600" b="1" dirty="0" smtClean="0"/>
              <a:t>NOTE:</a:t>
            </a:r>
            <a:r>
              <a:rPr lang="en-US" sz="1600" dirty="0" smtClean="0"/>
              <a:t> </a:t>
            </a:r>
            <a:r>
              <a:rPr lang="en-US" sz="1600" dirty="0"/>
              <a:t>During the Spanish American War and WWII in the Pacific, the United States military forces liberated Cuba and Taiwan respectively.  The United States is the “conqueror,” and has both the right and the duty to conduct the military occupation of these </a:t>
            </a:r>
            <a:r>
              <a:rPr lang="en-US" sz="1600" dirty="0" smtClean="0"/>
              <a:t>areas.</a:t>
            </a:r>
            <a:endParaRPr lang="en-US" sz="1600" dirty="0"/>
          </a:p>
        </p:txBody>
      </p:sp>
    </p:spTree>
    <p:extLst>
      <p:ext uri="{BB962C8B-B14F-4D97-AF65-F5344CB8AC3E}">
        <p14:creationId xmlns="" xmlns:p14="http://schemas.microsoft.com/office/powerpoint/2010/main" val="10733413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WWII in the Pacific</a:t>
            </a: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48803289"/>
              </p:ext>
            </p:extLst>
          </p:nvPr>
        </p:nvGraphicFramePr>
        <p:xfrm>
          <a:off x="228600" y="2057400"/>
          <a:ext cx="7772400" cy="1468120"/>
        </p:xfrm>
        <a:graphic>
          <a:graphicData uri="http://schemas.openxmlformats.org/drawingml/2006/table">
            <a:tbl>
              <a:tblPr firstRow="1" bandRow="1">
                <a:tableStyleId>{69012ECD-51FC-41F1-AA8D-1B2483CD663E}</a:tableStyleId>
              </a:tblPr>
              <a:tblGrid>
                <a:gridCol w="1371600"/>
                <a:gridCol w="1371600"/>
                <a:gridCol w="1371600"/>
                <a:gridCol w="1371600"/>
                <a:gridCol w="2286000"/>
              </a:tblGrid>
              <a:tr h="370840">
                <a:tc>
                  <a:txBody>
                    <a:bodyPr/>
                    <a:lstStyle/>
                    <a:p>
                      <a:pPr algn="ctr"/>
                      <a:r>
                        <a:rPr lang="en-US" sz="1600" dirty="0" smtClean="0"/>
                        <a:t>Area</a:t>
                      </a:r>
                      <a:endParaRPr lang="en-US" sz="1600" dirty="0"/>
                    </a:p>
                  </a:txBody>
                  <a:tcPr anchor="ctr"/>
                </a:tc>
                <a:tc>
                  <a:txBody>
                    <a:bodyPr/>
                    <a:lstStyle/>
                    <a:p>
                      <a:pPr algn="ctr"/>
                      <a:r>
                        <a:rPr lang="en-US" sz="1600" dirty="0" smtClean="0"/>
                        <a:t>Treaty</a:t>
                      </a:r>
                      <a:endParaRPr lang="en-US" sz="1600" dirty="0"/>
                    </a:p>
                  </a:txBody>
                  <a:tcPr anchor="ctr"/>
                </a:tc>
                <a:tc>
                  <a:txBody>
                    <a:bodyPr/>
                    <a:lstStyle/>
                    <a:p>
                      <a:pPr algn="ctr"/>
                      <a:r>
                        <a:rPr lang="en-US" sz="1600" dirty="0" smtClean="0"/>
                        <a:t>Came Into Force</a:t>
                      </a:r>
                      <a:endParaRPr lang="en-US" sz="1600" dirty="0"/>
                    </a:p>
                  </a:txBody>
                  <a:tcPr anchor="ctr"/>
                </a:tc>
                <a:tc>
                  <a:txBody>
                    <a:bodyPr/>
                    <a:lstStyle/>
                    <a:p>
                      <a:pPr algn="ctr"/>
                      <a:r>
                        <a:rPr lang="en-US" sz="1600" dirty="0" smtClean="0"/>
                        <a:t>End Of USMG</a:t>
                      </a:r>
                      <a:endParaRPr lang="en-US" sz="1600" dirty="0"/>
                    </a:p>
                  </a:txBody>
                  <a:tcPr anchor="ctr"/>
                </a:tc>
                <a:tc>
                  <a:txBody>
                    <a:bodyPr/>
                    <a:lstStyle/>
                    <a:p>
                      <a:pPr algn="ctr"/>
                      <a:r>
                        <a:rPr lang="en-US" sz="1600" dirty="0" smtClean="0"/>
                        <a:t>USMG Supplanted By</a:t>
                      </a:r>
                      <a:endParaRPr lang="en-US" sz="1600" dirty="0"/>
                    </a:p>
                  </a:txBody>
                  <a:tcPr anchor="ctr"/>
                </a:tc>
              </a:tr>
              <a:tr h="370840">
                <a:tc>
                  <a:txBody>
                    <a:bodyPr/>
                    <a:lstStyle/>
                    <a:p>
                      <a:pPr algn="ctr"/>
                      <a:r>
                        <a:rPr lang="en-US" sz="1400" dirty="0" err="1" smtClean="0"/>
                        <a:t>Ryukyus</a:t>
                      </a:r>
                      <a:endParaRPr lang="en-US" sz="1400" dirty="0"/>
                    </a:p>
                  </a:txBody>
                  <a:tcPr/>
                </a:tc>
                <a:tc>
                  <a:txBody>
                    <a:bodyPr/>
                    <a:lstStyle/>
                    <a:p>
                      <a:pPr algn="ctr"/>
                      <a:r>
                        <a:rPr lang="en-US" sz="1400" dirty="0" smtClean="0"/>
                        <a:t>SFPT, Art. 3</a:t>
                      </a:r>
                      <a:endParaRPr lang="en-US" sz="1400" dirty="0"/>
                    </a:p>
                  </a:txBody>
                  <a:tcPr/>
                </a:tc>
                <a:tc>
                  <a:txBody>
                    <a:bodyPr/>
                    <a:lstStyle/>
                    <a:p>
                      <a:pPr algn="ctr"/>
                      <a:r>
                        <a:rPr lang="en-US" sz="1400" dirty="0" smtClean="0"/>
                        <a:t>April 28, 1952</a:t>
                      </a:r>
                      <a:endParaRPr lang="en-US" sz="1400" dirty="0"/>
                    </a:p>
                  </a:txBody>
                  <a:tcPr/>
                </a:tc>
                <a:tc>
                  <a:txBody>
                    <a:bodyPr/>
                    <a:lstStyle/>
                    <a:p>
                      <a:pPr algn="ctr"/>
                      <a:r>
                        <a:rPr lang="en-US" sz="1400" dirty="0" smtClean="0"/>
                        <a:t>May 15, 1972</a:t>
                      </a:r>
                      <a:endParaRPr lang="en-US" sz="1400" dirty="0"/>
                    </a:p>
                  </a:txBody>
                  <a:tcPr/>
                </a:tc>
                <a:tc>
                  <a:txBody>
                    <a:bodyPr/>
                    <a:lstStyle/>
                    <a:p>
                      <a:pPr algn="ctr"/>
                      <a:r>
                        <a:rPr lang="en-US" sz="1400" dirty="0" smtClean="0"/>
                        <a:t>civil government for </a:t>
                      </a:r>
                      <a:r>
                        <a:rPr lang="en-US" sz="1400" dirty="0" err="1" smtClean="0"/>
                        <a:t>Ryukyus</a:t>
                      </a:r>
                      <a:r>
                        <a:rPr lang="en-US" sz="1400" dirty="0" smtClean="0"/>
                        <a:t> (Japan)</a:t>
                      </a:r>
                      <a:endParaRPr lang="en-US" sz="1400" dirty="0"/>
                    </a:p>
                  </a:txBody>
                  <a:tcPr/>
                </a:tc>
              </a:tr>
              <a:tr h="370840">
                <a:tc>
                  <a:txBody>
                    <a:bodyPr/>
                    <a:lstStyle/>
                    <a:p>
                      <a:pPr algn="ctr"/>
                      <a:r>
                        <a:rPr lang="en-US" sz="1400" dirty="0" smtClean="0"/>
                        <a:t>Taiwan</a:t>
                      </a:r>
                      <a:endParaRPr lang="en-US" sz="1400" dirty="0"/>
                    </a:p>
                  </a:txBody>
                  <a:tcPr/>
                </a:tc>
                <a:tc>
                  <a:txBody>
                    <a:bodyPr/>
                    <a:lstStyle/>
                    <a:p>
                      <a:pPr algn="ctr"/>
                      <a:r>
                        <a:rPr lang="en-US" sz="1400" dirty="0" smtClean="0"/>
                        <a:t>SFPT, Art. 2(b)</a:t>
                      </a:r>
                      <a:endParaRPr lang="en-US" sz="1400" dirty="0"/>
                    </a:p>
                  </a:txBody>
                  <a:tcPr/>
                </a:tc>
                <a:tc>
                  <a:txBody>
                    <a:bodyPr/>
                    <a:lstStyle/>
                    <a:p>
                      <a:pPr algn="ctr"/>
                      <a:r>
                        <a:rPr lang="en-US" sz="1400" dirty="0" smtClean="0"/>
                        <a:t>April 28, 1952</a:t>
                      </a:r>
                      <a:endParaRPr lang="en-US" sz="1400" dirty="0"/>
                    </a:p>
                  </a:txBody>
                  <a:tcPr/>
                </a:tc>
                <a:tc>
                  <a:txBody>
                    <a:bodyPr/>
                    <a:lstStyle/>
                    <a:p>
                      <a:pPr algn="ctr"/>
                      <a:r>
                        <a:rPr lang="en-US" sz="1400" dirty="0" smtClean="0"/>
                        <a:t>-- ? --</a:t>
                      </a:r>
                      <a:endParaRPr lang="en-US" sz="1400" dirty="0"/>
                    </a:p>
                  </a:txBody>
                  <a:tcPr/>
                </a:tc>
                <a:tc>
                  <a:txBody>
                    <a:bodyPr/>
                    <a:lstStyle/>
                    <a:p>
                      <a:pPr algn="ctr"/>
                      <a:r>
                        <a:rPr lang="en-US" sz="1400" dirty="0" smtClean="0"/>
                        <a:t>[no arrangements made yet ]</a:t>
                      </a:r>
                      <a:endParaRPr lang="en-US" sz="1400" dirty="0"/>
                    </a:p>
                  </a:txBody>
                  <a:tcPr/>
                </a:tc>
              </a:tr>
            </a:tbl>
          </a:graphicData>
        </a:graphic>
      </p:graphicFrame>
      <p:sp>
        <p:nvSpPr>
          <p:cNvPr id="6" name="TextBox 5"/>
          <p:cNvSpPr txBox="1"/>
          <p:nvPr/>
        </p:nvSpPr>
        <p:spPr>
          <a:xfrm>
            <a:off x="228600" y="1097280"/>
            <a:ext cx="7772400" cy="685800"/>
          </a:xfrm>
          <a:prstGeom prst="rect">
            <a:avLst/>
          </a:prstGeom>
          <a:noFill/>
        </p:spPr>
        <p:txBody>
          <a:bodyPr wrap="square" rtlCol="0">
            <a:noAutofit/>
          </a:bodyPr>
          <a:lstStyle/>
          <a:p>
            <a:pPr algn="just"/>
            <a:r>
              <a:rPr lang="en-US" sz="2000" b="1" dirty="0"/>
              <a:t>Areas Conquered by US military forces and therefore under USMG jurisdiction, with later "new disposition“ by peace treaty.</a:t>
            </a:r>
          </a:p>
        </p:txBody>
      </p:sp>
      <p:sp>
        <p:nvSpPr>
          <p:cNvPr id="8" name="TextBox 7"/>
          <p:cNvSpPr txBox="1"/>
          <p:nvPr/>
        </p:nvSpPr>
        <p:spPr>
          <a:xfrm>
            <a:off x="228600" y="4663440"/>
            <a:ext cx="7772400" cy="914400"/>
          </a:xfrm>
          <a:prstGeom prst="rect">
            <a:avLst/>
          </a:prstGeom>
          <a:noFill/>
        </p:spPr>
        <p:txBody>
          <a:bodyPr wrap="square" rtlCol="0">
            <a:noAutofit/>
          </a:bodyPr>
          <a:lstStyle/>
          <a:p>
            <a:pPr algn="just"/>
            <a:r>
              <a:rPr lang="en-US" sz="1400" dirty="0"/>
              <a:t>With reference to the situation of Cuba after April 11, 1899, and other established laws of war precedent, this Article 4(b) of the SFPT has </a:t>
            </a:r>
            <a:r>
              <a:rPr lang="en-US" sz="1400" dirty="0" smtClean="0"/>
              <a:t>further elevated </a:t>
            </a:r>
            <a:r>
              <a:rPr lang="en-US" sz="1400" dirty="0"/>
              <a:t>the independent customs territory of Formosa and the Pescadores (aka “Taiwan”) to the status </a:t>
            </a:r>
            <a:r>
              <a:rPr lang="en-US" sz="1400" dirty="0" smtClean="0"/>
              <a:t>of </a:t>
            </a:r>
            <a:r>
              <a:rPr lang="en-US" sz="1400" i="1" dirty="0" smtClean="0"/>
              <a:t>a </a:t>
            </a:r>
            <a:r>
              <a:rPr lang="en-US" sz="1400" i="1" dirty="0"/>
              <a:t>quasi USA trusteeship under military government within the U.S. insular law </a:t>
            </a:r>
            <a:r>
              <a:rPr lang="en-US" sz="1400" i="1" dirty="0" smtClean="0"/>
              <a:t>framework.</a:t>
            </a:r>
            <a:endParaRPr lang="en-US" sz="1400" i="1" dirty="0"/>
          </a:p>
        </p:txBody>
      </p:sp>
      <p:sp>
        <p:nvSpPr>
          <p:cNvPr id="9" name="TextBox 8"/>
          <p:cNvSpPr txBox="1"/>
          <p:nvPr/>
        </p:nvSpPr>
        <p:spPr>
          <a:xfrm>
            <a:off x="228600" y="3931920"/>
            <a:ext cx="7772400" cy="457200"/>
          </a:xfrm>
          <a:prstGeom prst="rect">
            <a:avLst/>
          </a:prstGeom>
          <a:solidFill>
            <a:schemeClr val="accent1">
              <a:lumMod val="40000"/>
              <a:lumOff val="60000"/>
            </a:schemeClr>
          </a:solidFill>
        </p:spPr>
        <p:txBody>
          <a:bodyPr wrap="square" rtlCol="0">
            <a:noAutofit/>
          </a:bodyPr>
          <a:lstStyle/>
          <a:p>
            <a:pPr algn="ctr"/>
            <a:r>
              <a:rPr lang="en-US" sz="2000" dirty="0"/>
              <a:t>Military government continues till legally supplanted</a:t>
            </a:r>
          </a:p>
        </p:txBody>
      </p:sp>
    </p:spTree>
    <p:extLst>
      <p:ext uri="{BB962C8B-B14F-4D97-AF65-F5344CB8AC3E}">
        <p14:creationId xmlns="" xmlns:p14="http://schemas.microsoft.com/office/powerpoint/2010/main" val="28104250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Proxy Occupying Force</a:t>
            </a:r>
          </a:p>
        </p:txBody>
      </p:sp>
      <p:sp>
        <p:nvSpPr>
          <p:cNvPr id="5" name="Content Placeholder 4"/>
          <p:cNvSpPr>
            <a:spLocks noGrp="1"/>
          </p:cNvSpPr>
          <p:nvPr>
            <p:ph idx="1"/>
          </p:nvPr>
        </p:nvSpPr>
        <p:spPr/>
        <p:txBody>
          <a:bodyPr/>
          <a:lstStyle/>
          <a:p>
            <a:pPr marL="457200" indent="0" algn="just">
              <a:spcBef>
                <a:spcPts val="1200"/>
              </a:spcBef>
              <a:spcAft>
                <a:spcPts val="1200"/>
              </a:spcAft>
              <a:buNone/>
            </a:pPr>
            <a:r>
              <a:rPr lang="en-US" sz="1800" dirty="0"/>
              <a:t>The ROC was not a signatory to the 1952 SFPT.  With the coming into force of this treaty, the ROC has merely continued to serve as (1) a proxy occupying force for the United States in conducting the military occupation of Taiwan, (2) a Chinese government in exile in Taipei (aka “Chinese Taipei</a:t>
            </a:r>
            <a:r>
              <a:rPr lang="en-US" sz="1800" dirty="0" smtClean="0"/>
              <a:t>”).</a:t>
            </a:r>
          </a:p>
          <a:p>
            <a:pPr marL="457200" indent="0" algn="just">
              <a:spcBef>
                <a:spcPts val="1200"/>
              </a:spcBef>
              <a:spcAft>
                <a:spcPts val="1200"/>
              </a:spcAft>
              <a:buNone/>
            </a:pPr>
            <a:r>
              <a:rPr lang="en-US" sz="1800" dirty="0"/>
              <a:t>Under the laws of war of the post-Napoleonic period, a proxy occupation is a military occupation where the occupying power directs a "co-belligerent" (i.e. ally) to undertake the occupation of a particular area, as a substitute for the occupying power handling the occupation of that area directly</a:t>
            </a:r>
            <a:r>
              <a:rPr lang="en-US" sz="1800" dirty="0" smtClean="0"/>
              <a:t>.</a:t>
            </a:r>
            <a:endParaRPr lang="en-US" sz="1800" dirty="0"/>
          </a:p>
          <a:p>
            <a:pPr marL="457200" indent="0" algn="just">
              <a:spcBef>
                <a:spcPts val="1200"/>
              </a:spcBef>
              <a:spcAft>
                <a:spcPts val="1200"/>
              </a:spcAft>
              <a:buNone/>
            </a:pPr>
            <a:r>
              <a:rPr lang="en-US" sz="1800" dirty="0"/>
              <a:t>The Hague Conventions and the Geneva Conventions do not specifically define the terminology of "the occupying power," and many legal researchers are confused about this aspect</a:t>
            </a:r>
            <a:r>
              <a:rPr lang="en-US" sz="1800" dirty="0" smtClean="0"/>
              <a:t>.</a:t>
            </a:r>
            <a:endParaRPr lang="en-US" sz="1800" dirty="0"/>
          </a:p>
          <a:p>
            <a:pPr marL="457200" indent="0" algn="just">
              <a:spcBef>
                <a:spcPts val="1200"/>
              </a:spcBef>
              <a:spcAft>
                <a:spcPts val="1200"/>
              </a:spcAft>
              <a:buNone/>
            </a:pPr>
            <a:r>
              <a:rPr lang="en-US" sz="1800" dirty="0"/>
              <a:t>In fact, the conqueror is the legal </a:t>
            </a:r>
            <a:r>
              <a:rPr lang="en-US" sz="1800" dirty="0" smtClean="0"/>
              <a:t>occupier , aka "the occupying power." </a:t>
            </a:r>
            <a:endParaRPr lang="en-US" sz="1800" dirty="0"/>
          </a:p>
        </p:txBody>
      </p:sp>
    </p:spTree>
    <p:extLst>
      <p:ext uri="{BB962C8B-B14F-4D97-AF65-F5344CB8AC3E}">
        <p14:creationId xmlns="" xmlns:p14="http://schemas.microsoft.com/office/powerpoint/2010/main" val="35928269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Chinese government in exile in Taipei</a:t>
            </a:r>
          </a:p>
        </p:txBody>
      </p:sp>
      <p:sp>
        <p:nvSpPr>
          <p:cNvPr id="5" name="Content Placeholder 4"/>
          <p:cNvSpPr>
            <a:spLocks noGrp="1"/>
          </p:cNvSpPr>
          <p:nvPr>
            <p:ph idx="1"/>
          </p:nvPr>
        </p:nvSpPr>
        <p:spPr/>
        <p:txBody>
          <a:bodyPr>
            <a:normAutofit/>
          </a:bodyPr>
          <a:lstStyle/>
          <a:p>
            <a:pPr marL="457200" indent="0" algn="just">
              <a:spcBef>
                <a:spcPts val="1200"/>
              </a:spcBef>
              <a:spcAft>
                <a:spcPts val="1200"/>
              </a:spcAft>
              <a:buNone/>
            </a:pPr>
            <a:r>
              <a:rPr lang="en-US" dirty="0"/>
              <a:t>The appellation of “Chinese Taipei” has been used frequently by the ROC government in exile when participating in various international organizations and events, including the Olympics, Miss Universe, Paralympics, Asian Games, Asian Para Games, </a:t>
            </a:r>
            <a:r>
              <a:rPr lang="en-US" dirty="0" err="1"/>
              <a:t>Universiade</a:t>
            </a:r>
            <a:r>
              <a:rPr lang="en-US" dirty="0"/>
              <a:t>, World Baseball Classic, Little League World Series, </a:t>
            </a:r>
            <a:r>
              <a:rPr lang="en-US" i="1" dirty="0"/>
              <a:t>Federation </a:t>
            </a:r>
            <a:r>
              <a:rPr lang="en-US" i="1" dirty="0" err="1"/>
              <a:t>Internationale</a:t>
            </a:r>
            <a:r>
              <a:rPr lang="en-US" i="1" dirty="0"/>
              <a:t> de Football Association</a:t>
            </a:r>
            <a:r>
              <a:rPr lang="en-US" dirty="0"/>
              <a:t> (FIFA) World Cup, etc</a:t>
            </a:r>
            <a:r>
              <a:rPr lang="en-US" dirty="0" smtClean="0"/>
              <a:t>.</a:t>
            </a:r>
            <a:endParaRPr lang="en-US" dirty="0"/>
          </a:p>
          <a:p>
            <a:pPr marL="457200" indent="0" algn="just">
              <a:spcBef>
                <a:spcPts val="1200"/>
              </a:spcBef>
              <a:spcAft>
                <a:spcPts val="1200"/>
              </a:spcAft>
              <a:buNone/>
            </a:pPr>
            <a:r>
              <a:rPr lang="en-US" dirty="0"/>
              <a:t>Additionally, since Jan. 1, 2002, membership in the World Trade Organization (WTO) has been under the formal nomenclature of “Separate Customs Territory of Taiwan, Penghu, </a:t>
            </a:r>
            <a:r>
              <a:rPr lang="en-US" dirty="0" err="1"/>
              <a:t>Kinmen</a:t>
            </a:r>
            <a:r>
              <a:rPr lang="en-US" dirty="0"/>
              <a:t> and Matsu,” but "Chinese Taipei" is frequently used in WTO official documents and elsewhere</a:t>
            </a:r>
            <a:r>
              <a:rPr lang="en-US" dirty="0" smtClean="0"/>
              <a:t>.</a:t>
            </a:r>
            <a:endParaRPr lang="en-US" dirty="0"/>
          </a:p>
        </p:txBody>
      </p:sp>
    </p:spTree>
    <p:extLst>
      <p:ext uri="{BB962C8B-B14F-4D97-AF65-F5344CB8AC3E}">
        <p14:creationId xmlns="" xmlns:p14="http://schemas.microsoft.com/office/powerpoint/2010/main" val="6951593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Separate Customs Territory of Taiwan, Penghu, </a:t>
            </a:r>
            <a:r>
              <a:rPr lang="en-US" dirty="0" err="1"/>
              <a:t>Kinmen</a:t>
            </a:r>
            <a:r>
              <a:rPr lang="en-US" dirty="0"/>
              <a:t> and Matsu</a:t>
            </a:r>
          </a:p>
        </p:txBody>
      </p:sp>
      <p:sp>
        <p:nvSpPr>
          <p:cNvPr id="5" name="Content Placeholder 4"/>
          <p:cNvSpPr>
            <a:spLocks noGrp="1"/>
          </p:cNvSpPr>
          <p:nvPr>
            <p:ph idx="1"/>
          </p:nvPr>
        </p:nvSpPr>
        <p:spPr/>
        <p:txBody>
          <a:bodyPr/>
          <a:lstStyle/>
          <a:p>
            <a:pPr marL="457200" indent="0" algn="just">
              <a:spcBef>
                <a:spcPts val="1200"/>
              </a:spcBef>
              <a:buNone/>
            </a:pPr>
            <a:r>
              <a:rPr lang="en-US" dirty="0" smtClean="0"/>
              <a:t>In </a:t>
            </a:r>
            <a:r>
              <a:rPr lang="en-US" dirty="0"/>
              <a:t>relation to this formal nomenclature used by WTO, the following points are notable</a:t>
            </a:r>
            <a:r>
              <a:rPr lang="en-US" dirty="0" smtClean="0"/>
              <a:t>:</a:t>
            </a:r>
            <a:endParaRPr lang="en-US" dirty="0"/>
          </a:p>
          <a:p>
            <a:pPr marL="914400" indent="0" algn="just">
              <a:spcBef>
                <a:spcPts val="600"/>
              </a:spcBef>
              <a:spcAft>
                <a:spcPts val="1200"/>
              </a:spcAft>
              <a:buNone/>
            </a:pPr>
            <a:r>
              <a:rPr lang="en-US" sz="1800" dirty="0">
                <a:latin typeface="Century Gothic" panose="020B0502020202020204" pitchFamily="34" charset="0"/>
                <a:cs typeface="Times New Roman" panose="02020603050405020304" pitchFamily="18" charset="0"/>
              </a:rPr>
              <a:t>Under the successor government principle, the People’s Republic of China (PRC) can claim sovereignty over the island groups of </a:t>
            </a:r>
            <a:r>
              <a:rPr lang="en-US" sz="1800" dirty="0" err="1">
                <a:latin typeface="Century Gothic" panose="020B0502020202020204" pitchFamily="34" charset="0"/>
                <a:cs typeface="Times New Roman" panose="02020603050405020304" pitchFamily="18" charset="0"/>
              </a:rPr>
              <a:t>Kinmen</a:t>
            </a:r>
            <a:r>
              <a:rPr lang="en-US" sz="1800" dirty="0">
                <a:latin typeface="Century Gothic" panose="020B0502020202020204" pitchFamily="34" charset="0"/>
                <a:cs typeface="Times New Roman" panose="02020603050405020304" pitchFamily="18" charset="0"/>
              </a:rPr>
              <a:t> and Matsu.  However, the PRC cannot claim sovereignty over Taiwan and </a:t>
            </a:r>
            <a:r>
              <a:rPr lang="en-US" sz="1800" dirty="0" err="1">
                <a:latin typeface="Century Gothic" panose="020B0502020202020204" pitchFamily="34" charset="0"/>
                <a:cs typeface="Times New Roman" panose="02020603050405020304" pitchFamily="18" charset="0"/>
              </a:rPr>
              <a:t>Pengu</a:t>
            </a:r>
            <a:r>
              <a:rPr lang="en-US" sz="1800" dirty="0">
                <a:latin typeface="Century Gothic" panose="020B0502020202020204" pitchFamily="34" charset="0"/>
                <a:cs typeface="Times New Roman" panose="02020603050405020304" pitchFamily="18" charset="0"/>
              </a:rPr>
              <a:t>, because the ROC has never held sovereignty over these territories in the first place</a:t>
            </a:r>
            <a:r>
              <a:rPr lang="en-US" sz="1800" dirty="0" smtClean="0">
                <a:latin typeface="Century Gothic" panose="020B0502020202020204" pitchFamily="34" charset="0"/>
                <a:cs typeface="Times New Roman" panose="02020603050405020304" pitchFamily="18" charset="0"/>
              </a:rPr>
              <a:t>.</a:t>
            </a:r>
            <a:endParaRPr lang="en-US" dirty="0">
              <a:latin typeface="Century Gothic" panose="020B0502020202020204" pitchFamily="34" charset="0"/>
              <a:cs typeface="Times New Roman" panose="02020603050405020304" pitchFamily="18" charset="0"/>
            </a:endParaRPr>
          </a:p>
        </p:txBody>
      </p:sp>
    </p:spTree>
    <p:extLst>
      <p:ext uri="{BB962C8B-B14F-4D97-AF65-F5344CB8AC3E}">
        <p14:creationId xmlns="" xmlns:p14="http://schemas.microsoft.com/office/powerpoint/2010/main" val="2529419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Index</a:t>
            </a: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423959924"/>
              </p:ext>
            </p:extLst>
          </p:nvPr>
        </p:nvGraphicFramePr>
        <p:xfrm>
          <a:off x="228600" y="1279525"/>
          <a:ext cx="7772400" cy="4450080"/>
        </p:xfrm>
        <a:graphic>
          <a:graphicData uri="http://schemas.openxmlformats.org/drawingml/2006/table">
            <a:tbl>
              <a:tblPr firstRow="1" bandRow="1">
                <a:tableStyleId>{69012ECD-51FC-41F1-AA8D-1B2483CD663E}</a:tableStyleId>
              </a:tblPr>
              <a:tblGrid>
                <a:gridCol w="6858000"/>
                <a:gridCol w="914400"/>
              </a:tblGrid>
              <a:tr h="370840">
                <a:tc>
                  <a:txBody>
                    <a:bodyPr/>
                    <a:lstStyle/>
                    <a:p>
                      <a:pPr algn="l"/>
                      <a:r>
                        <a:rPr lang="en-US" sz="1600" b="0" dirty="0" smtClean="0">
                          <a:latin typeface="Arial Rounded MT Bold" panose="020F0704030504030204" pitchFamily="34" charset="0"/>
                        </a:rPr>
                        <a:t>Title</a:t>
                      </a:r>
                      <a:endParaRPr lang="en-US" sz="1600" b="0" dirty="0">
                        <a:latin typeface="Arial Rounded MT Bold" panose="020F0704030504030204" pitchFamily="34" charset="0"/>
                      </a:endParaRPr>
                    </a:p>
                  </a:txBody>
                  <a:tcPr anchor="ctr"/>
                </a:tc>
                <a:tc>
                  <a:txBody>
                    <a:bodyPr/>
                    <a:lstStyle/>
                    <a:p>
                      <a:pPr algn="ctr"/>
                      <a:r>
                        <a:rPr lang="en-US" sz="1600" b="0" dirty="0" smtClean="0">
                          <a:latin typeface="Arial Rounded MT Bold" panose="020F0704030504030204" pitchFamily="34" charset="0"/>
                        </a:rPr>
                        <a:t>Slide</a:t>
                      </a:r>
                      <a:endParaRPr lang="en-US" sz="1600" b="0" dirty="0">
                        <a:latin typeface="Arial Rounded MT Bold" panose="020F0704030504030204" pitchFamily="34" charset="0"/>
                      </a:endParaRPr>
                    </a:p>
                  </a:txBody>
                  <a:tcPr anchor="ctr"/>
                </a:tc>
              </a:tr>
              <a:tr h="370840">
                <a:tc>
                  <a:txBody>
                    <a:bodyPr/>
                    <a:lstStyle/>
                    <a:p>
                      <a:r>
                        <a:rPr lang="en-US" sz="1200" dirty="0" smtClean="0"/>
                        <a:t>Chinese government in exile in Taipei</a:t>
                      </a:r>
                      <a:endParaRPr lang="en-US" sz="1200" dirty="0"/>
                    </a:p>
                  </a:txBody>
                  <a:tcPr anchor="ctr"/>
                </a:tc>
                <a:tc>
                  <a:txBody>
                    <a:bodyPr/>
                    <a:lstStyle/>
                    <a:p>
                      <a:pPr algn="ctr"/>
                      <a:r>
                        <a:rPr lang="en-US" sz="1200" dirty="0" smtClean="0"/>
                        <a:t>38</a:t>
                      </a:r>
                      <a:endParaRPr lang="en-US" sz="1200" dirty="0"/>
                    </a:p>
                  </a:txBody>
                  <a:tcPr anchor="ctr"/>
                </a:tc>
              </a:tr>
              <a:tr h="370840">
                <a:tc>
                  <a:txBody>
                    <a:bodyPr/>
                    <a:lstStyle/>
                    <a:p>
                      <a:r>
                        <a:rPr lang="en-US" sz="1200" dirty="0" smtClean="0"/>
                        <a:t>The Separate Customs Territory of Taiwan, Penghu, </a:t>
                      </a:r>
                      <a:r>
                        <a:rPr lang="en-US" sz="1200" dirty="0" err="1" smtClean="0"/>
                        <a:t>Kinmen</a:t>
                      </a:r>
                      <a:r>
                        <a:rPr lang="en-US" sz="1200" dirty="0" smtClean="0"/>
                        <a:t> and Matsu</a:t>
                      </a:r>
                      <a:endParaRPr lang="en-US" sz="1200" dirty="0"/>
                    </a:p>
                  </a:txBody>
                  <a:tcPr anchor="ctr"/>
                </a:tc>
                <a:tc>
                  <a:txBody>
                    <a:bodyPr/>
                    <a:lstStyle/>
                    <a:p>
                      <a:pPr algn="ctr"/>
                      <a:r>
                        <a:rPr lang="en-US" sz="1200" dirty="0" smtClean="0"/>
                        <a:t>39</a:t>
                      </a:r>
                      <a:endParaRPr lang="en-US" sz="1200" dirty="0"/>
                    </a:p>
                  </a:txBody>
                  <a:tcPr anchor="ctr"/>
                </a:tc>
              </a:tr>
              <a:tr h="370840">
                <a:tc>
                  <a:txBody>
                    <a:bodyPr/>
                    <a:lstStyle/>
                    <a:p>
                      <a:r>
                        <a:rPr lang="en-US" sz="1200" dirty="0" smtClean="0"/>
                        <a:t>The ROC in Taiwan</a:t>
                      </a:r>
                    </a:p>
                  </a:txBody>
                  <a:tcPr anchor="ctr"/>
                </a:tc>
                <a:tc>
                  <a:txBody>
                    <a:bodyPr/>
                    <a:lstStyle/>
                    <a:p>
                      <a:pPr algn="ctr"/>
                      <a:r>
                        <a:rPr lang="en-US" sz="1200" dirty="0" smtClean="0"/>
                        <a:t>40</a:t>
                      </a:r>
                      <a:endParaRPr lang="en-US" sz="1200" dirty="0"/>
                    </a:p>
                  </a:txBody>
                  <a:tcPr anchor="ctr"/>
                </a:tc>
              </a:tr>
              <a:tr h="370840">
                <a:tc>
                  <a:txBody>
                    <a:bodyPr/>
                    <a:lstStyle/>
                    <a:p>
                      <a:r>
                        <a:rPr lang="en-US" sz="1200" dirty="0" smtClean="0"/>
                        <a:t>Introduction to fundamental Laws of War Concepts</a:t>
                      </a:r>
                      <a:endParaRPr lang="en-US" sz="1200" dirty="0"/>
                    </a:p>
                  </a:txBody>
                  <a:tcPr anchor="ctr"/>
                </a:tc>
                <a:tc>
                  <a:txBody>
                    <a:bodyPr/>
                    <a:lstStyle/>
                    <a:p>
                      <a:pPr algn="ctr"/>
                      <a:r>
                        <a:rPr lang="en-US" sz="1200" dirty="0" smtClean="0"/>
                        <a:t>41</a:t>
                      </a:r>
                      <a:endParaRPr lang="en-US" sz="1200" dirty="0"/>
                    </a:p>
                  </a:txBody>
                  <a:tcPr anchor="ctr"/>
                </a:tc>
              </a:tr>
              <a:tr h="370840">
                <a:tc>
                  <a:txBody>
                    <a:bodyPr/>
                    <a:lstStyle/>
                    <a:p>
                      <a:r>
                        <a:rPr lang="en-US" sz="1200" dirty="0" smtClean="0"/>
                        <a:t>Military Government</a:t>
                      </a:r>
                      <a:endParaRPr lang="en-US" sz="1200" dirty="0"/>
                    </a:p>
                  </a:txBody>
                  <a:tcPr anchor="ctr"/>
                </a:tc>
                <a:tc>
                  <a:txBody>
                    <a:bodyPr/>
                    <a:lstStyle/>
                    <a:p>
                      <a:pPr algn="ctr"/>
                      <a:r>
                        <a:rPr lang="en-US" sz="1200" dirty="0" smtClean="0"/>
                        <a:t>42-43</a:t>
                      </a:r>
                      <a:endParaRPr lang="en-US" sz="1200" dirty="0"/>
                    </a:p>
                  </a:txBody>
                  <a:tcPr anchor="ctr"/>
                </a:tc>
              </a:tr>
              <a:tr h="370840">
                <a:tc>
                  <a:txBody>
                    <a:bodyPr/>
                    <a:lstStyle/>
                    <a:p>
                      <a:r>
                        <a:rPr lang="en-US" sz="1200" dirty="0" smtClean="0"/>
                        <a:t>The End of Military Government</a:t>
                      </a:r>
                      <a:endParaRPr lang="en-US" sz="1200" dirty="0"/>
                    </a:p>
                  </a:txBody>
                  <a:tcPr anchor="ctr"/>
                </a:tc>
                <a:tc>
                  <a:txBody>
                    <a:bodyPr/>
                    <a:lstStyle/>
                    <a:p>
                      <a:pPr algn="ctr"/>
                      <a:r>
                        <a:rPr lang="en-US" sz="1200" dirty="0" smtClean="0"/>
                        <a:t>44-46</a:t>
                      </a:r>
                      <a:endParaRPr lang="en-US" sz="1200" dirty="0"/>
                    </a:p>
                  </a:txBody>
                  <a:tcPr anchor="ctr"/>
                </a:tc>
              </a:tr>
              <a:tr h="370840">
                <a:tc>
                  <a:txBody>
                    <a:bodyPr/>
                    <a:lstStyle/>
                    <a:p>
                      <a:r>
                        <a:rPr lang="en-US" sz="1200" dirty="0" smtClean="0"/>
                        <a:t>USMG jurisdiction over Taiwan is still active</a:t>
                      </a:r>
                      <a:endParaRPr lang="en-US" sz="1200" dirty="0"/>
                    </a:p>
                  </a:txBody>
                  <a:tcPr anchor="ctr"/>
                </a:tc>
                <a:tc>
                  <a:txBody>
                    <a:bodyPr/>
                    <a:lstStyle/>
                    <a:p>
                      <a:pPr algn="ctr"/>
                      <a:r>
                        <a:rPr lang="en-US" sz="1200" dirty="0" smtClean="0"/>
                        <a:t>47-48</a:t>
                      </a:r>
                      <a:endParaRPr lang="en-US" sz="1200" dirty="0"/>
                    </a:p>
                  </a:txBody>
                  <a:tcPr anchor="ctr"/>
                </a:tc>
              </a:tr>
              <a:tr h="370840">
                <a:tc>
                  <a:txBody>
                    <a:bodyPr/>
                    <a:lstStyle/>
                    <a:p>
                      <a:r>
                        <a:rPr lang="en-US" sz="1200" dirty="0" smtClean="0"/>
                        <a:t>The Principle of Conquest</a:t>
                      </a:r>
                      <a:endParaRPr lang="en-US" sz="1200" dirty="0"/>
                    </a:p>
                  </a:txBody>
                  <a:tcPr anchor="ctr"/>
                </a:tc>
                <a:tc>
                  <a:txBody>
                    <a:bodyPr/>
                    <a:lstStyle/>
                    <a:p>
                      <a:pPr algn="ctr"/>
                      <a:r>
                        <a:rPr lang="en-US" sz="1200" dirty="0" smtClean="0"/>
                        <a:t>49-50</a:t>
                      </a:r>
                      <a:endParaRPr lang="en-US" sz="1200" dirty="0"/>
                    </a:p>
                  </a:txBody>
                  <a:tcPr anchor="ctr"/>
                </a:tc>
              </a:tr>
              <a:tr h="370840">
                <a:tc>
                  <a:txBody>
                    <a:bodyPr/>
                    <a:lstStyle/>
                    <a:p>
                      <a:r>
                        <a:rPr lang="en-US" sz="1200" dirty="0" smtClean="0"/>
                        <a:t>Sources of International Law</a:t>
                      </a:r>
                      <a:endParaRPr lang="en-US" sz="1200" dirty="0"/>
                    </a:p>
                  </a:txBody>
                  <a:tcPr anchor="ctr"/>
                </a:tc>
                <a:tc>
                  <a:txBody>
                    <a:bodyPr/>
                    <a:lstStyle/>
                    <a:p>
                      <a:pPr algn="ctr"/>
                      <a:r>
                        <a:rPr lang="en-US" sz="1200" dirty="0" smtClean="0"/>
                        <a:t>52</a:t>
                      </a:r>
                      <a:endParaRPr lang="en-US" sz="1200" dirty="0"/>
                    </a:p>
                  </a:txBody>
                  <a:tcPr anchor="ctr"/>
                </a:tc>
              </a:tr>
              <a:tr h="370840">
                <a:tc>
                  <a:txBody>
                    <a:bodyPr/>
                    <a:lstStyle/>
                    <a:p>
                      <a:r>
                        <a:rPr lang="en-US" sz="1200" dirty="0" smtClean="0"/>
                        <a:t>Sources of the Laws of War</a:t>
                      </a:r>
                      <a:endParaRPr lang="en-US" sz="1200" dirty="0"/>
                    </a:p>
                  </a:txBody>
                  <a:tcPr anchor="ctr"/>
                </a:tc>
                <a:tc>
                  <a:txBody>
                    <a:bodyPr/>
                    <a:lstStyle/>
                    <a:p>
                      <a:pPr algn="ctr"/>
                      <a:r>
                        <a:rPr lang="en-US" sz="1200" dirty="0" smtClean="0"/>
                        <a:t>53</a:t>
                      </a:r>
                      <a:endParaRPr lang="en-US" sz="1200" dirty="0"/>
                    </a:p>
                  </a:txBody>
                  <a:tcPr anchor="ctr"/>
                </a:tc>
              </a:tr>
              <a:tr h="370840">
                <a:tc>
                  <a:txBody>
                    <a:bodyPr/>
                    <a:lstStyle/>
                    <a:p>
                      <a:r>
                        <a:rPr lang="en-US" sz="1200" dirty="0" smtClean="0"/>
                        <a:t>Native Taiwanese and ROC Exiles</a:t>
                      </a:r>
                      <a:endParaRPr lang="en-US" sz="1200" dirty="0"/>
                    </a:p>
                  </a:txBody>
                  <a:tcPr anchor="ctr"/>
                </a:tc>
                <a:tc>
                  <a:txBody>
                    <a:bodyPr/>
                    <a:lstStyle/>
                    <a:p>
                      <a:pPr algn="ctr"/>
                      <a:r>
                        <a:rPr lang="en-US" sz="1200" dirty="0" smtClean="0"/>
                        <a:t>54-55</a:t>
                      </a:r>
                      <a:endParaRPr lang="en-US" sz="1200" dirty="0"/>
                    </a:p>
                  </a:txBody>
                  <a:tcPr anchor="ctr"/>
                </a:tc>
              </a:tr>
            </a:tbl>
          </a:graphicData>
        </a:graphic>
      </p:graphicFrame>
    </p:spTree>
    <p:extLst>
      <p:ext uri="{BB962C8B-B14F-4D97-AF65-F5344CB8AC3E}">
        <p14:creationId xmlns="" xmlns:p14="http://schemas.microsoft.com/office/powerpoint/2010/main" val="501666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ROC </a:t>
            </a:r>
            <a:r>
              <a:rPr lang="en-US" dirty="0" smtClean="0"/>
              <a:t>in </a:t>
            </a:r>
            <a:r>
              <a:rPr lang="en-US" dirty="0"/>
              <a:t>Taiwan</a:t>
            </a:r>
          </a:p>
        </p:txBody>
      </p:sp>
      <p:sp>
        <p:nvSpPr>
          <p:cNvPr id="5" name="Content Placeholder 4"/>
          <p:cNvSpPr>
            <a:spLocks noGrp="1"/>
          </p:cNvSpPr>
          <p:nvPr>
            <p:ph idx="1"/>
          </p:nvPr>
        </p:nvSpPr>
        <p:spPr/>
        <p:txBody>
          <a:bodyPr/>
          <a:lstStyle/>
          <a:p>
            <a:pPr marL="457200" indent="0" algn="just">
              <a:spcBef>
                <a:spcPts val="1200"/>
              </a:spcBef>
              <a:spcAft>
                <a:spcPts val="1200"/>
              </a:spcAft>
              <a:buNone/>
            </a:pPr>
            <a:r>
              <a:rPr lang="en-US" dirty="0"/>
              <a:t>After late April 1952, there is no legal basis for the ROC flag to be flying over Taiwan, for the native Taiwanese people to be classified as “ROC citizens,” or for the ROC Constitution to be regarded as the fundamental law (or “organic law”) of Taiwan.  For Taiwan territory, it would make more sense for the U.S. flag to be flying, since the SFPT has confirmed that Formosa and the Pescadores (aka “Taiwan”) is/are under the jurisdiction of a U.S. federal agency – the United States Military Government (USMG</a:t>
            </a:r>
            <a:r>
              <a:rPr lang="en-US" dirty="0" smtClean="0"/>
              <a:t>).</a:t>
            </a:r>
          </a:p>
          <a:p>
            <a:pPr marL="457200" indent="0" algn="just">
              <a:spcBef>
                <a:spcPts val="1200"/>
              </a:spcBef>
              <a:spcAft>
                <a:spcPts val="1200"/>
              </a:spcAft>
              <a:buNone/>
            </a:pPr>
            <a:r>
              <a:rPr lang="en-US" dirty="0" smtClean="0"/>
              <a:t>At </a:t>
            </a:r>
            <a:r>
              <a:rPr lang="en-US" dirty="0"/>
              <a:t>the same time, based on the decisions in the Insular cases of the U.S. Supreme Court, native Taiwanese people should be enjoying fundamental rights under the U.S. Constitution</a:t>
            </a:r>
            <a:r>
              <a:rPr lang="en-US" dirty="0" smtClean="0"/>
              <a:t>.</a:t>
            </a:r>
            <a:endParaRPr lang="en-US" dirty="0"/>
          </a:p>
        </p:txBody>
      </p:sp>
    </p:spTree>
    <p:extLst>
      <p:ext uri="{BB962C8B-B14F-4D97-AF65-F5344CB8AC3E}">
        <p14:creationId xmlns="" xmlns:p14="http://schemas.microsoft.com/office/powerpoint/2010/main" val="4596759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4019" y="1149926"/>
            <a:ext cx="7772400" cy="1690255"/>
          </a:xfrm>
        </p:spPr>
        <p:txBody>
          <a:bodyPr/>
          <a:lstStyle/>
          <a:p>
            <a:r>
              <a:rPr lang="en-US" sz="4000" dirty="0"/>
              <a:t>Introduction </a:t>
            </a:r>
            <a:r>
              <a:rPr lang="en-US" sz="4000" dirty="0" smtClean="0"/>
              <a:t>to fundamental </a:t>
            </a:r>
            <a:r>
              <a:rPr lang="en-US" sz="4000" dirty="0"/>
              <a:t>Laws o</a:t>
            </a:r>
            <a:r>
              <a:rPr lang="en-US" sz="4000" dirty="0" smtClean="0"/>
              <a:t>f </a:t>
            </a:r>
            <a:r>
              <a:rPr lang="en-US" sz="4000" dirty="0"/>
              <a:t>War Concepts</a:t>
            </a:r>
          </a:p>
        </p:txBody>
      </p:sp>
      <p:sp>
        <p:nvSpPr>
          <p:cNvPr id="2" name="Text Placeholder 1"/>
          <p:cNvSpPr>
            <a:spLocks noGrp="1"/>
          </p:cNvSpPr>
          <p:nvPr>
            <p:ph type="body" idx="1"/>
          </p:nvPr>
        </p:nvSpPr>
        <p:spPr>
          <a:xfrm>
            <a:off x="228600" y="3657600"/>
            <a:ext cx="8652164" cy="914400"/>
          </a:xfrm>
        </p:spPr>
        <p:txBody>
          <a:bodyPr/>
          <a:lstStyle/>
          <a:p>
            <a:r>
              <a:rPr lang="en-US" dirty="0" smtClean="0"/>
              <a:t>as related to a discussion of the international legal status of Taiwan</a:t>
            </a:r>
          </a:p>
          <a:p>
            <a:endParaRPr lang="en-US" dirty="0"/>
          </a:p>
        </p:txBody>
      </p:sp>
    </p:spTree>
    <p:extLst>
      <p:ext uri="{BB962C8B-B14F-4D97-AF65-F5344CB8AC3E}">
        <p14:creationId xmlns="" xmlns:p14="http://schemas.microsoft.com/office/powerpoint/2010/main" val="11275252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Military Government</a:t>
            </a:r>
          </a:p>
        </p:txBody>
      </p:sp>
      <p:sp>
        <p:nvSpPr>
          <p:cNvPr id="5" name="Content Placeholder 4"/>
          <p:cNvSpPr>
            <a:spLocks noGrp="1"/>
          </p:cNvSpPr>
          <p:nvPr>
            <p:ph idx="1"/>
          </p:nvPr>
        </p:nvSpPr>
        <p:spPr/>
        <p:txBody>
          <a:bodyPr>
            <a:noAutofit/>
          </a:bodyPr>
          <a:lstStyle/>
          <a:p>
            <a:pPr marL="457200" indent="0" algn="just">
              <a:spcBef>
                <a:spcPts val="1200"/>
              </a:spcBef>
              <a:spcAft>
                <a:spcPts val="1200"/>
              </a:spcAft>
              <a:buNone/>
            </a:pPr>
            <a:r>
              <a:rPr lang="en-US" dirty="0" smtClean="0"/>
              <a:t>The </a:t>
            </a:r>
            <a:r>
              <a:rPr lang="en-US" dirty="0"/>
              <a:t>Hague Conventions of 1907 specify that "territory is considered occupied when it is actually placed under the authority of the hostile army</a:t>
            </a:r>
            <a:r>
              <a:rPr lang="en-US" dirty="0" smtClean="0"/>
              <a:t>."</a:t>
            </a:r>
            <a:endParaRPr lang="en-US" dirty="0"/>
          </a:p>
          <a:p>
            <a:pPr marL="457200" indent="0" algn="just">
              <a:spcBef>
                <a:spcPts val="1200"/>
              </a:spcBef>
              <a:buNone/>
            </a:pPr>
            <a:r>
              <a:rPr lang="en-US" dirty="0"/>
              <a:t>On page 21 of his book </a:t>
            </a:r>
            <a:r>
              <a:rPr lang="en-US" u="sng" dirty="0"/>
              <a:t>Military Government and Martial Law</a:t>
            </a:r>
            <a:r>
              <a:rPr lang="en-US" dirty="0"/>
              <a:t>, United States Army Brigadier General William E. </a:t>
            </a:r>
            <a:r>
              <a:rPr lang="en-US" dirty="0" err="1"/>
              <a:t>Birkhimer</a:t>
            </a:r>
            <a:r>
              <a:rPr lang="en-US" dirty="0"/>
              <a:t> specifies that:</a:t>
            </a:r>
          </a:p>
          <a:p>
            <a:pPr marL="914400" indent="0" algn="just">
              <a:spcBef>
                <a:spcPts val="600"/>
              </a:spcBef>
              <a:spcAft>
                <a:spcPts val="1200"/>
              </a:spcAft>
              <a:buNone/>
            </a:pPr>
            <a:r>
              <a:rPr lang="en-US" sz="1800" dirty="0">
                <a:latin typeface="Century Gothic" panose="020B0502020202020204" pitchFamily="34" charset="0"/>
                <a:cs typeface="Times New Roman" panose="02020603050405020304" pitchFamily="18" charset="0"/>
              </a:rPr>
              <a:t>The </a:t>
            </a:r>
            <a:r>
              <a:rPr lang="en-US" sz="1800" dirty="0" smtClean="0">
                <a:latin typeface="Century Gothic" panose="020B0502020202020204" pitchFamily="34" charset="0"/>
                <a:cs typeface="Times New Roman" panose="02020603050405020304" pitchFamily="18" charset="0"/>
              </a:rPr>
              <a:t>U.S. </a:t>
            </a:r>
            <a:r>
              <a:rPr lang="en-US" sz="1800" dirty="0">
                <a:latin typeface="Century Gothic" panose="020B0502020202020204" pitchFamily="34" charset="0"/>
                <a:cs typeface="Times New Roman" panose="02020603050405020304" pitchFamily="18" charset="0"/>
              </a:rPr>
              <a:t>Constitution has placed no limit upon the war powers of the government, but they are regulated and limited by the laws of war. One of these powers is the right to institute military </a:t>
            </a:r>
            <a:r>
              <a:rPr lang="en-US" sz="1800" dirty="0" smtClean="0">
                <a:latin typeface="Century Gothic" panose="020B0502020202020204" pitchFamily="34" charset="0"/>
                <a:cs typeface="Times New Roman" panose="02020603050405020304" pitchFamily="18" charset="0"/>
              </a:rPr>
              <a:t>governments.</a:t>
            </a:r>
            <a:endParaRPr lang="en-US" dirty="0">
              <a:latin typeface="Century Gothic" panose="020B0502020202020204" pitchFamily="34" charset="0"/>
              <a:cs typeface="Times New Roman" panose="02020603050405020304" pitchFamily="18" charset="0"/>
            </a:endParaRPr>
          </a:p>
        </p:txBody>
      </p:sp>
    </p:spTree>
    <p:extLst>
      <p:ext uri="{BB962C8B-B14F-4D97-AF65-F5344CB8AC3E}">
        <p14:creationId xmlns="" xmlns:p14="http://schemas.microsoft.com/office/powerpoint/2010/main" val="17808114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Military Government</a:t>
            </a:r>
          </a:p>
        </p:txBody>
      </p:sp>
      <p:sp>
        <p:nvSpPr>
          <p:cNvPr id="5" name="Content Placeholder 4"/>
          <p:cNvSpPr>
            <a:spLocks noGrp="1"/>
          </p:cNvSpPr>
          <p:nvPr>
            <p:ph idx="1"/>
          </p:nvPr>
        </p:nvSpPr>
        <p:spPr/>
        <p:txBody>
          <a:bodyPr>
            <a:noAutofit/>
          </a:bodyPr>
          <a:lstStyle/>
          <a:p>
            <a:pPr marL="457200" indent="0" algn="just">
              <a:spcBef>
                <a:spcPts val="1200"/>
              </a:spcBef>
              <a:buNone/>
            </a:pPr>
            <a:r>
              <a:rPr lang="en-US" dirty="0" smtClean="0"/>
              <a:t>The </a:t>
            </a:r>
            <a:r>
              <a:rPr lang="en-US" dirty="0"/>
              <a:t>U.S. Supreme Court case of Ex Parte Milligan (1866) is an authoritative reference. The Justices held that:</a:t>
            </a:r>
          </a:p>
          <a:p>
            <a:pPr marL="822960" indent="0" algn="just">
              <a:spcBef>
                <a:spcPts val="600"/>
              </a:spcBef>
              <a:spcAft>
                <a:spcPts val="1200"/>
              </a:spcAft>
              <a:buNone/>
            </a:pPr>
            <a:r>
              <a:rPr lang="en-US" sz="1800" dirty="0">
                <a:latin typeface="Century Gothic" panose="020B0502020202020204" pitchFamily="34" charset="0"/>
                <a:cs typeface="Times New Roman" panose="02020603050405020304" pitchFamily="18" charset="0"/>
              </a:rPr>
              <a:t>MILITARY GOVERNMENT is exercised in time of foreign war without the boundaries of the United States, or in time of rebellion and civil war within states or districts occupied by rebels treated as belligerents; superseding, as far as may be deemed expedient, the local law, and exercised by the military commander under the direction of the President, with the express or implied sanction of Congress . . </a:t>
            </a:r>
            <a:r>
              <a:rPr lang="en-US" sz="1800" dirty="0" smtClean="0">
                <a:latin typeface="Century Gothic" panose="020B0502020202020204" pitchFamily="34" charset="0"/>
                <a:cs typeface="Times New Roman" panose="02020603050405020304" pitchFamily="18" charset="0"/>
              </a:rPr>
              <a:t>.</a:t>
            </a:r>
            <a:endParaRPr lang="en-US" dirty="0" smtClean="0">
              <a:latin typeface="Century Gothic" panose="020B0502020202020204" pitchFamily="34" charset="0"/>
              <a:cs typeface="Times New Roman" panose="02020603050405020304" pitchFamily="18" charset="0"/>
            </a:endParaRPr>
          </a:p>
          <a:p>
            <a:pPr marL="457200" indent="0" algn="just">
              <a:spcBef>
                <a:spcPts val="1200"/>
              </a:spcBef>
              <a:spcAft>
                <a:spcPts val="1200"/>
              </a:spcAft>
              <a:buNone/>
            </a:pPr>
            <a:r>
              <a:rPr lang="en-US" dirty="0" smtClean="0"/>
              <a:t>More </a:t>
            </a:r>
            <a:r>
              <a:rPr lang="en-US" dirty="0"/>
              <a:t>simply, "military government" is the form of administration by which an occupying power exercises governmental authority over occupied territory. Any area under military government jurisdiction is considered to be occupied territory.</a:t>
            </a:r>
            <a:endParaRPr lang="en-US" sz="1600" dirty="0"/>
          </a:p>
        </p:txBody>
      </p:sp>
    </p:spTree>
    <p:extLst>
      <p:ext uri="{BB962C8B-B14F-4D97-AF65-F5344CB8AC3E}">
        <p14:creationId xmlns="" xmlns:p14="http://schemas.microsoft.com/office/powerpoint/2010/main" val="27514148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End of Military Government</a:t>
            </a:r>
          </a:p>
        </p:txBody>
      </p:sp>
      <p:sp>
        <p:nvSpPr>
          <p:cNvPr id="5" name="Content Placeholder 4"/>
          <p:cNvSpPr>
            <a:spLocks noGrp="1"/>
          </p:cNvSpPr>
          <p:nvPr>
            <p:ph idx="1"/>
          </p:nvPr>
        </p:nvSpPr>
        <p:spPr/>
        <p:txBody>
          <a:bodyPr>
            <a:noAutofit/>
          </a:bodyPr>
          <a:lstStyle/>
          <a:p>
            <a:pPr marL="457200" indent="0" algn="just">
              <a:spcBef>
                <a:spcPts val="1200"/>
              </a:spcBef>
              <a:spcAft>
                <a:spcPts val="1200"/>
              </a:spcAft>
              <a:buNone/>
            </a:pPr>
            <a:r>
              <a:rPr lang="en-US" sz="1900" b="1" dirty="0">
                <a:latin typeface="Book Antiqua" pitchFamily="18" charset="0"/>
              </a:rPr>
              <a:t>RULE:</a:t>
            </a:r>
            <a:r>
              <a:rPr lang="en-US" sz="1900" dirty="0">
                <a:latin typeface="Book Antiqua" pitchFamily="18" charset="0"/>
              </a:rPr>
              <a:t> Military Government continues until legally supplanted. </a:t>
            </a:r>
          </a:p>
          <a:p>
            <a:pPr marL="457200" indent="0" algn="just">
              <a:spcBef>
                <a:spcPts val="1200"/>
              </a:spcBef>
              <a:spcAft>
                <a:spcPts val="1200"/>
              </a:spcAft>
              <a:buNone/>
            </a:pPr>
            <a:r>
              <a:rPr lang="en-US" dirty="0"/>
              <a:t>This must be explained in two </a:t>
            </a:r>
            <a:r>
              <a:rPr lang="en-US" dirty="0" smtClean="0"/>
              <a:t>parts.</a:t>
            </a:r>
          </a:p>
          <a:p>
            <a:pPr marL="457200" indent="0" algn="just">
              <a:spcBef>
                <a:spcPts val="1200"/>
              </a:spcBef>
              <a:buNone/>
            </a:pPr>
            <a:r>
              <a:rPr lang="en-US" b="1" dirty="0" smtClean="0"/>
              <a:t>PART 1:</a:t>
            </a:r>
            <a:r>
              <a:rPr lang="en-US" dirty="0" smtClean="0"/>
              <a:t> </a:t>
            </a:r>
            <a:r>
              <a:rPr lang="en-US" sz="1900" dirty="0" smtClean="0">
                <a:latin typeface="Lucida Fax" pitchFamily="18" charset="0"/>
                <a:cs typeface="Courier New" pitchFamily="49" charset="0"/>
              </a:rPr>
              <a:t>No </a:t>
            </a:r>
            <a:r>
              <a:rPr lang="en-US" sz="1900" dirty="0">
                <a:latin typeface="Lucida Fax" pitchFamily="18" charset="0"/>
                <a:cs typeface="Courier New" pitchFamily="49" charset="0"/>
              </a:rPr>
              <a:t>Territorial </a:t>
            </a:r>
            <a:r>
              <a:rPr lang="en-US" sz="1900" dirty="0" smtClean="0">
                <a:latin typeface="Lucida Fax" pitchFamily="18" charset="0"/>
                <a:cs typeface="Courier New" pitchFamily="49" charset="0"/>
              </a:rPr>
              <a:t>Cession</a:t>
            </a:r>
            <a:endParaRPr lang="en-US" sz="1900" dirty="0">
              <a:latin typeface="Lucida Fax" pitchFamily="18" charset="0"/>
              <a:cs typeface="Courier New" pitchFamily="49" charset="0"/>
            </a:endParaRPr>
          </a:p>
          <a:p>
            <a:pPr marL="914400" indent="0" algn="just">
              <a:spcBef>
                <a:spcPts val="600"/>
              </a:spcBef>
              <a:spcAft>
                <a:spcPts val="1200"/>
              </a:spcAft>
              <a:buNone/>
            </a:pPr>
            <a:r>
              <a:rPr lang="en-US" dirty="0"/>
              <a:t>For the situation where no territorial cession is involved, the military government of the (principal) occupying power will end with the coming into force of the peace settlement</a:t>
            </a:r>
            <a:r>
              <a:rPr lang="en-US" dirty="0" smtClean="0"/>
              <a:t>.</a:t>
            </a:r>
            <a:endParaRPr lang="en-US" dirty="0"/>
          </a:p>
          <a:p>
            <a:pPr marL="914400" indent="0" algn="just">
              <a:spcBef>
                <a:spcPts val="1200"/>
              </a:spcBef>
              <a:spcAft>
                <a:spcPts val="1200"/>
              </a:spcAft>
              <a:buNone/>
            </a:pPr>
            <a:r>
              <a:rPr lang="en-US" sz="1800" b="1" dirty="0" smtClean="0"/>
              <a:t>EXAMPLE 1:</a:t>
            </a:r>
            <a:r>
              <a:rPr lang="en-US" sz="1800" dirty="0" smtClean="0"/>
              <a:t> Metropolitan </a:t>
            </a:r>
            <a:r>
              <a:rPr lang="en-US" sz="1800" dirty="0"/>
              <a:t>Japan after WWII. Japan regained its sovereignty with the coming into force of the San Francisco Peace Treaty on April 28, 1952. In other words, a civil government for Japan was in place and functioning as of this date.</a:t>
            </a:r>
          </a:p>
        </p:txBody>
      </p:sp>
    </p:spTree>
    <p:extLst>
      <p:ext uri="{BB962C8B-B14F-4D97-AF65-F5344CB8AC3E}">
        <p14:creationId xmlns="" xmlns:p14="http://schemas.microsoft.com/office/powerpoint/2010/main" val="40690552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a:t>
            </a:r>
            <a:r>
              <a:rPr lang="en-US" dirty="0" smtClean="0"/>
              <a:t>End of </a:t>
            </a:r>
            <a:r>
              <a:rPr lang="en-US" dirty="0"/>
              <a:t>Military Government</a:t>
            </a:r>
          </a:p>
        </p:txBody>
      </p:sp>
      <p:sp>
        <p:nvSpPr>
          <p:cNvPr id="5" name="Content Placeholder 4"/>
          <p:cNvSpPr>
            <a:spLocks noGrp="1"/>
          </p:cNvSpPr>
          <p:nvPr>
            <p:ph idx="1"/>
          </p:nvPr>
        </p:nvSpPr>
        <p:spPr/>
        <p:txBody>
          <a:bodyPr>
            <a:noAutofit/>
          </a:bodyPr>
          <a:lstStyle/>
          <a:p>
            <a:pPr marL="457200" indent="0" algn="just">
              <a:spcBef>
                <a:spcPts val="1200"/>
              </a:spcBef>
              <a:buNone/>
            </a:pPr>
            <a:r>
              <a:rPr lang="en-US" b="1" dirty="0" smtClean="0"/>
              <a:t>PART 2:</a:t>
            </a:r>
            <a:r>
              <a:rPr lang="en-US" dirty="0" smtClean="0"/>
              <a:t> </a:t>
            </a:r>
            <a:r>
              <a:rPr lang="en-US" sz="1900" dirty="0" smtClean="0">
                <a:latin typeface="Lucida Fax" pitchFamily="18" charset="0"/>
              </a:rPr>
              <a:t>A Territorial Cession</a:t>
            </a:r>
            <a:endParaRPr lang="en-US" sz="1900" dirty="0">
              <a:latin typeface="Lucida Fax" pitchFamily="18" charset="0"/>
            </a:endParaRPr>
          </a:p>
          <a:p>
            <a:pPr marL="914400" indent="0" algn="just">
              <a:spcBef>
                <a:spcPts val="600"/>
              </a:spcBef>
              <a:spcAft>
                <a:spcPts val="1200"/>
              </a:spcAft>
              <a:buNone/>
            </a:pPr>
            <a:r>
              <a:rPr lang="en-US" dirty="0"/>
              <a:t>In the situation of a territorial cession, there must be a formal peace treaty. However, the military government of the (principal) occupying power does not end with the coming into force of the peace treaty</a:t>
            </a:r>
            <a:r>
              <a:rPr lang="en-US" dirty="0" smtClean="0"/>
              <a:t>.</a:t>
            </a:r>
            <a:endParaRPr lang="en-US" b="1" dirty="0"/>
          </a:p>
          <a:p>
            <a:pPr marL="914400" indent="0" algn="just">
              <a:spcBef>
                <a:spcPts val="1200"/>
              </a:spcBef>
              <a:spcAft>
                <a:spcPts val="1200"/>
              </a:spcAft>
              <a:buNone/>
            </a:pPr>
            <a:r>
              <a:rPr lang="en-US" sz="1800" b="1" dirty="0" smtClean="0"/>
              <a:t>EXAMPLE 1:</a:t>
            </a:r>
            <a:r>
              <a:rPr lang="en-US" sz="1800" dirty="0" smtClean="0"/>
              <a:t> Puerto </a:t>
            </a:r>
            <a:r>
              <a:rPr lang="en-US" sz="1800" dirty="0"/>
              <a:t>Rico after the Spanish-American War. Military government continued in Puerto Rico past the coming into force of the Treaty of Paris of 1898 on April 11, 1899, and only ended on May 1, 1900 with the beginning of Puerto Rico's civil government</a:t>
            </a:r>
            <a:r>
              <a:rPr lang="en-US" sz="1800" dirty="0" smtClean="0"/>
              <a:t>.</a:t>
            </a:r>
          </a:p>
          <a:p>
            <a:pPr marL="914400" indent="0" algn="just">
              <a:spcBef>
                <a:spcPts val="1200"/>
              </a:spcBef>
              <a:spcAft>
                <a:spcPts val="1200"/>
              </a:spcAft>
              <a:buNone/>
            </a:pPr>
            <a:r>
              <a:rPr lang="en-US" sz="1800" b="1" dirty="0">
                <a:solidFill>
                  <a:prstClr val="black"/>
                </a:solidFill>
              </a:rPr>
              <a:t>EXAMPLE 2:</a:t>
            </a:r>
            <a:r>
              <a:rPr lang="en-US" sz="1800" dirty="0">
                <a:solidFill>
                  <a:prstClr val="black"/>
                </a:solidFill>
              </a:rPr>
              <a:t> Cuba after the Spanish-American War. Military government continued in Cuba past the coming into force of the Treaty of Paris of 1898 on April 11, 1899, and only ended on May 20, 1902 with the beginning of the Republic of Cuba's civil government.</a:t>
            </a:r>
            <a:endParaRPr lang="en-US" dirty="0"/>
          </a:p>
        </p:txBody>
      </p:sp>
    </p:spTree>
    <p:extLst>
      <p:ext uri="{BB962C8B-B14F-4D97-AF65-F5344CB8AC3E}">
        <p14:creationId xmlns="" xmlns:p14="http://schemas.microsoft.com/office/powerpoint/2010/main" val="36924295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End of Military Government</a:t>
            </a:r>
          </a:p>
        </p:txBody>
      </p:sp>
      <p:sp>
        <p:nvSpPr>
          <p:cNvPr id="5" name="Content Placeholder 4"/>
          <p:cNvSpPr>
            <a:spLocks noGrp="1"/>
          </p:cNvSpPr>
          <p:nvPr>
            <p:ph idx="1"/>
          </p:nvPr>
        </p:nvSpPr>
        <p:spPr/>
        <p:txBody>
          <a:bodyPr>
            <a:noAutofit/>
          </a:bodyPr>
          <a:lstStyle/>
          <a:p>
            <a:pPr marL="457200" indent="0" algn="just">
              <a:spcBef>
                <a:spcPts val="1200"/>
              </a:spcBef>
              <a:spcAft>
                <a:spcPts val="1200"/>
              </a:spcAft>
              <a:buNone/>
            </a:pPr>
            <a:endParaRPr lang="en-US" sz="1800" b="1" dirty="0" smtClean="0">
              <a:latin typeface="Book Antiqua" pitchFamily="18" charset="0"/>
            </a:endParaRPr>
          </a:p>
          <a:p>
            <a:pPr marL="457200" indent="0" algn="just">
              <a:spcBef>
                <a:spcPts val="1200"/>
              </a:spcBef>
              <a:spcAft>
                <a:spcPts val="1200"/>
              </a:spcAft>
              <a:buNone/>
            </a:pPr>
            <a:endParaRPr lang="en-US" sz="1800" b="1" dirty="0" smtClean="0">
              <a:latin typeface="Book Antiqua" pitchFamily="18" charset="0"/>
            </a:endParaRPr>
          </a:p>
          <a:p>
            <a:pPr marL="457200" indent="0" algn="just">
              <a:spcBef>
                <a:spcPts val="1200"/>
              </a:spcBef>
              <a:spcAft>
                <a:spcPts val="1200"/>
              </a:spcAft>
              <a:buNone/>
            </a:pPr>
            <a:endParaRPr lang="en-US" sz="2200" dirty="0" smtClean="0"/>
          </a:p>
          <a:p>
            <a:pPr marL="457200" indent="0" algn="just">
              <a:spcBef>
                <a:spcPts val="1200"/>
              </a:spcBef>
              <a:spcAft>
                <a:spcPts val="1200"/>
              </a:spcAft>
              <a:buNone/>
            </a:pPr>
            <a:r>
              <a:rPr lang="en-US" sz="2200" dirty="0" smtClean="0"/>
              <a:t>Hence</a:t>
            </a:r>
            <a:r>
              <a:rPr lang="en-US" sz="2200" dirty="0"/>
              <a:t>, at the most basic level, the terminology of "legally supplanted" is interpreted to mean "legally supplanted by a civil government fully recognized by the national (or "federal") government of the principal occupying power</a:t>
            </a:r>
            <a:r>
              <a:rPr lang="en-US" sz="2200" dirty="0" smtClean="0"/>
              <a:t>."</a:t>
            </a:r>
            <a:endParaRPr lang="en-US" sz="2200" dirty="0"/>
          </a:p>
        </p:txBody>
      </p:sp>
      <p:graphicFrame>
        <p:nvGraphicFramePr>
          <p:cNvPr id="6" name="表格 5"/>
          <p:cNvGraphicFramePr>
            <a:graphicFrameLocks noGrp="1"/>
          </p:cNvGraphicFramePr>
          <p:nvPr/>
        </p:nvGraphicFramePr>
        <p:xfrm>
          <a:off x="789709" y="1221971"/>
          <a:ext cx="7038109" cy="731520"/>
        </p:xfrm>
        <a:graphic>
          <a:graphicData uri="http://schemas.openxmlformats.org/drawingml/2006/table">
            <a:tbl>
              <a:tblPr firstRow="1" bandRow="1">
                <a:tableStyleId>{5C22544A-7EE6-4342-B048-85BDC9FD1C3A}</a:tableStyleId>
              </a:tblPr>
              <a:tblGrid>
                <a:gridCol w="7038109"/>
              </a:tblGrid>
              <a:tr h="4821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Book Antiqua" pitchFamily="18" charset="0"/>
                        </a:rPr>
                        <a:t> RULE:</a:t>
                      </a:r>
                      <a:r>
                        <a:rPr lang="en-US" sz="1800" dirty="0" smtClean="0">
                          <a:latin typeface="Book Antiqua" pitchFamily="18" charset="0"/>
                        </a:rPr>
                        <a:t> Military Government continues until legally supplanted</a:t>
                      </a:r>
                      <a:r>
                        <a:rPr lang="en-US" sz="2400" dirty="0" smtClean="0">
                          <a:latin typeface="Book Antiqua" pitchFamily="18" charset="0"/>
                        </a:rPr>
                        <a:t>. </a:t>
                      </a:r>
                    </a:p>
                    <a:p>
                      <a:endParaRPr lang="zh-TW" altLang="en-US" dirty="0"/>
                    </a:p>
                  </a:txBody>
                  <a:tcPr/>
                </a:tc>
              </a:tr>
            </a:tbl>
          </a:graphicData>
        </a:graphic>
      </p:graphicFrame>
    </p:spTree>
    <p:extLst>
      <p:ext uri="{BB962C8B-B14F-4D97-AF65-F5344CB8AC3E}">
        <p14:creationId xmlns="" xmlns:p14="http://schemas.microsoft.com/office/powerpoint/2010/main" val="7355820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USMG </a:t>
            </a:r>
            <a:r>
              <a:rPr lang="en-US" dirty="0" smtClean="0"/>
              <a:t>jurisdiction </a:t>
            </a:r>
            <a:r>
              <a:rPr lang="en-US" dirty="0"/>
              <a:t>o</a:t>
            </a:r>
            <a:r>
              <a:rPr lang="en-US" dirty="0" smtClean="0"/>
              <a:t>ver </a:t>
            </a:r>
            <a:r>
              <a:rPr lang="en-US" dirty="0"/>
              <a:t>Taiwan </a:t>
            </a:r>
            <a:r>
              <a:rPr lang="en-US" dirty="0" smtClean="0"/>
              <a:t>is still active</a:t>
            </a:r>
            <a:endParaRPr lang="en-US" dirty="0"/>
          </a:p>
        </p:txBody>
      </p:sp>
      <p:sp>
        <p:nvSpPr>
          <p:cNvPr id="5" name="Content Placeholder 4"/>
          <p:cNvSpPr>
            <a:spLocks noGrp="1"/>
          </p:cNvSpPr>
          <p:nvPr>
            <p:ph idx="1"/>
          </p:nvPr>
        </p:nvSpPr>
        <p:spPr/>
        <p:txBody>
          <a:bodyPr>
            <a:noAutofit/>
          </a:bodyPr>
          <a:lstStyle/>
          <a:p>
            <a:pPr marL="914400" indent="-457200" algn="just">
              <a:spcBef>
                <a:spcPts val="1200"/>
              </a:spcBef>
              <a:spcAft>
                <a:spcPts val="1200"/>
              </a:spcAft>
              <a:buFont typeface="+mj-lt"/>
              <a:buAutoNum type="arabicPeriod"/>
            </a:pPr>
            <a:r>
              <a:rPr lang="en-US" dirty="0" smtClean="0"/>
              <a:t>An </a:t>
            </a:r>
            <a:r>
              <a:rPr lang="en-US" dirty="0"/>
              <a:t>announcement regarding the end of USMG jurisdiction in California, Puerto Rico, Philippines, Guam, Cuba, and the </a:t>
            </a:r>
            <a:r>
              <a:rPr lang="en-US" dirty="0" err="1"/>
              <a:t>Ryukyus</a:t>
            </a:r>
            <a:r>
              <a:rPr lang="en-US" dirty="0"/>
              <a:t> was formally promulgated by the U.S. Commander in Chief.  That USMG jurisdiction is terminated with such a formal announcement is clearly the established precedent</a:t>
            </a:r>
            <a:r>
              <a:rPr lang="en-US" dirty="0" smtClean="0"/>
              <a:t>.</a:t>
            </a:r>
            <a:endParaRPr lang="en-US" dirty="0"/>
          </a:p>
          <a:p>
            <a:pPr marL="914400" indent="-457200" algn="just">
              <a:spcBef>
                <a:spcPts val="1200"/>
              </a:spcBef>
              <a:buFont typeface="+mj-lt"/>
              <a:buAutoNum type="arabicPeriod"/>
            </a:pPr>
            <a:r>
              <a:rPr lang="en-US" dirty="0" smtClean="0"/>
              <a:t>With </a:t>
            </a:r>
            <a:r>
              <a:rPr lang="en-US" dirty="0"/>
              <a:t>the end of USMG jurisdiction in California, Puerto Rico, Philippines, Guam, Cuba, and the </a:t>
            </a:r>
            <a:r>
              <a:rPr lang="en-US" dirty="0" err="1"/>
              <a:t>Ryukyus</a:t>
            </a:r>
            <a:r>
              <a:rPr lang="en-US" dirty="0"/>
              <a:t>, each has become either (a) a sovereign nation, or (b) "part" of another sovereign nation. Significantly, each area has a fully functioning and fully recognized "civil government," which of course has supplanted USMG jurisdiction. Taiwan is plainly the exception</a:t>
            </a:r>
            <a:r>
              <a:rPr lang="en-US" dirty="0" smtClean="0"/>
              <a:t>.</a:t>
            </a:r>
            <a:endParaRPr lang="en-US" dirty="0"/>
          </a:p>
          <a:p>
            <a:pPr marL="1371600" indent="0" algn="just">
              <a:spcBef>
                <a:spcPts val="600"/>
              </a:spcBef>
              <a:spcAft>
                <a:spcPts val="1200"/>
              </a:spcAft>
              <a:buNone/>
            </a:pPr>
            <a:r>
              <a:rPr lang="en-US" sz="1800" i="1" dirty="0">
                <a:latin typeface="Times New Roman" panose="02020603050405020304" pitchFamily="18" charset="0"/>
                <a:cs typeface="Times New Roman" panose="02020603050405020304" pitchFamily="18" charset="0"/>
              </a:rPr>
              <a:t>Since the end of the Second World War, it has been the official policy of the United States government that the status of Taiwan is "an unsettled question . . . . </a:t>
            </a:r>
            <a:r>
              <a:rPr lang="en-US" sz="1800" i="1" dirty="0" smtClean="0">
                <a:latin typeface="Times New Roman" panose="02020603050405020304" pitchFamily="18" charset="0"/>
                <a:cs typeface="Times New Roman" panose="02020603050405020304" pitchFamily="18" charset="0"/>
              </a:rPr>
              <a:t>"</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0296295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USMG jurisdiction over Taiwan is still active</a:t>
            </a:r>
          </a:p>
        </p:txBody>
      </p:sp>
      <p:sp>
        <p:nvSpPr>
          <p:cNvPr id="5" name="Content Placeholder 4"/>
          <p:cNvSpPr>
            <a:spLocks noGrp="1"/>
          </p:cNvSpPr>
          <p:nvPr>
            <p:ph idx="1"/>
          </p:nvPr>
        </p:nvSpPr>
        <p:spPr/>
        <p:txBody>
          <a:bodyPr>
            <a:noAutofit/>
          </a:bodyPr>
          <a:lstStyle/>
          <a:p>
            <a:pPr marL="914400" indent="-457200" algn="just">
              <a:spcBef>
                <a:spcPts val="1200"/>
              </a:spcBef>
              <a:spcAft>
                <a:spcPts val="1200"/>
              </a:spcAft>
              <a:buFont typeface="+mj-lt"/>
              <a:buAutoNum type="arabicPeriod" startAt="3"/>
            </a:pPr>
            <a:r>
              <a:rPr lang="en-US" dirty="0" smtClean="0"/>
              <a:t>Today</a:t>
            </a:r>
            <a:r>
              <a:rPr lang="en-US" dirty="0"/>
              <a:t>, Taiwan remains in a condition of “undetermined status” as an occupied (former) Japanese territory after peace treaty under the Law of Nations</a:t>
            </a:r>
            <a:r>
              <a:rPr lang="en-US" dirty="0" smtClean="0"/>
              <a:t>.</a:t>
            </a:r>
            <a:endParaRPr lang="en-US" dirty="0"/>
          </a:p>
          <a:p>
            <a:pPr marL="914400" indent="-457200" algn="just">
              <a:spcBef>
                <a:spcPts val="1200"/>
              </a:spcBef>
              <a:spcAft>
                <a:spcPts val="1200"/>
              </a:spcAft>
              <a:buFont typeface="+mj-lt"/>
              <a:buAutoNum type="arabicPeriod" startAt="3"/>
            </a:pPr>
            <a:r>
              <a:rPr lang="en-US" dirty="0" smtClean="0"/>
              <a:t>Beginning </a:t>
            </a:r>
            <a:r>
              <a:rPr lang="en-US" dirty="0"/>
              <a:t>with the Truman Statement of June 27, 1950, (or arguably earlier) the U.S. position on the Taiwan status question has been "undetermined." As clarified by the Truman Statement and the SFPT, the United States has never recognized the forcible incorporation of Taiwan into China</a:t>
            </a:r>
            <a:r>
              <a:rPr lang="en-US" dirty="0" smtClean="0"/>
              <a:t>.</a:t>
            </a:r>
            <a:endParaRPr lang="en-US" dirty="0"/>
          </a:p>
          <a:p>
            <a:pPr marL="914400" indent="-457200" algn="just">
              <a:spcBef>
                <a:spcPts val="1200"/>
              </a:spcBef>
              <a:spcAft>
                <a:spcPts val="1200"/>
              </a:spcAft>
              <a:buFont typeface="+mj-lt"/>
              <a:buAutoNum type="arabicPeriod" startAt="3"/>
            </a:pPr>
            <a:r>
              <a:rPr lang="en-US" dirty="0" smtClean="0"/>
              <a:t>In </a:t>
            </a:r>
            <a:r>
              <a:rPr lang="en-US" dirty="0"/>
              <a:t>light of the above facts, and in consideration that the U.S. Commander in Chief has never made any announcement regarding the end of USMG jurisdiction over Taiwan, we are forced to conclude that in the present day such jurisdiction is still active</a:t>
            </a:r>
            <a:r>
              <a:rPr lang="en-US" dirty="0" smtClean="0"/>
              <a:t>.</a:t>
            </a:r>
            <a:endParaRPr lang="en-US" dirty="0"/>
          </a:p>
        </p:txBody>
      </p:sp>
    </p:spTree>
    <p:extLst>
      <p:ext uri="{BB962C8B-B14F-4D97-AF65-F5344CB8AC3E}">
        <p14:creationId xmlns="" xmlns:p14="http://schemas.microsoft.com/office/powerpoint/2010/main" val="3019945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Principle </a:t>
            </a:r>
            <a:r>
              <a:rPr lang="en-US" dirty="0" smtClean="0"/>
              <a:t>of </a:t>
            </a:r>
            <a:r>
              <a:rPr lang="en-US" dirty="0"/>
              <a:t>Conquest</a:t>
            </a:r>
          </a:p>
        </p:txBody>
      </p:sp>
      <p:sp>
        <p:nvSpPr>
          <p:cNvPr id="5" name="Content Placeholder 4"/>
          <p:cNvSpPr>
            <a:spLocks noGrp="1"/>
          </p:cNvSpPr>
          <p:nvPr>
            <p:ph idx="1"/>
          </p:nvPr>
        </p:nvSpPr>
        <p:spPr/>
        <p:txBody>
          <a:bodyPr>
            <a:noAutofit/>
          </a:bodyPr>
          <a:lstStyle/>
          <a:p>
            <a:pPr marL="457200" indent="0" algn="just">
              <a:spcBef>
                <a:spcPts val="1200"/>
              </a:spcBef>
              <a:spcAft>
                <a:spcPts val="1200"/>
              </a:spcAft>
              <a:buNone/>
            </a:pPr>
            <a:r>
              <a:rPr lang="en-US" dirty="0"/>
              <a:t>From the second half of the eighteenth century onwards, international law came to distinguish between the military occupation of a country and territorial acquisition by invasion and annexation, the difference between the two being originally expounded upon by </a:t>
            </a:r>
            <a:r>
              <a:rPr lang="en-US" dirty="0" err="1"/>
              <a:t>Emerich</a:t>
            </a:r>
            <a:r>
              <a:rPr lang="en-US" dirty="0"/>
              <a:t> de </a:t>
            </a:r>
            <a:r>
              <a:rPr lang="en-US" dirty="0" err="1"/>
              <a:t>Vattel</a:t>
            </a:r>
            <a:r>
              <a:rPr lang="en-US" dirty="0"/>
              <a:t> in his opus </a:t>
            </a:r>
            <a:r>
              <a:rPr lang="en-US" u="sng" dirty="0"/>
              <a:t>The Law of Nations </a:t>
            </a:r>
            <a:r>
              <a:rPr lang="en-US" dirty="0"/>
              <a:t>(1758). The distinction then became clear and has been recognized among the principles of international law since the end of the Napoleonic wars (circa 1820</a:t>
            </a:r>
            <a:r>
              <a:rPr lang="en-US" dirty="0" smtClean="0"/>
              <a:t>).</a:t>
            </a:r>
            <a:endParaRPr lang="en-US" dirty="0"/>
          </a:p>
          <a:p>
            <a:pPr marL="457200" indent="0" algn="just">
              <a:spcBef>
                <a:spcPts val="1200"/>
              </a:spcBef>
              <a:buNone/>
            </a:pPr>
            <a:r>
              <a:rPr lang="en-US" dirty="0"/>
              <a:t>Indeed, as early as 1828, US Supreme Court Chief Justice Marshall offered this penetrating analysis in the famous American Insurance Company case:</a:t>
            </a:r>
          </a:p>
          <a:p>
            <a:pPr marL="914400" indent="0" algn="just">
              <a:spcBef>
                <a:spcPts val="600"/>
              </a:spcBef>
              <a:spcAft>
                <a:spcPts val="1200"/>
              </a:spcAft>
              <a:buNone/>
            </a:pPr>
            <a:r>
              <a:rPr lang="en-US" sz="1800" dirty="0">
                <a:latin typeface="Century Gothic" panose="020B0502020202020204" pitchFamily="34" charset="0"/>
              </a:rPr>
              <a:t>"The Constitution confers absolutely on the government of the Union the powers of making war and of making treaties; consequently, that government possesses the power of acquiring territory, either by conquest or by treaty."</a:t>
            </a:r>
            <a:endParaRPr lang="en-US" dirty="0">
              <a:latin typeface="Century Gothic" panose="020B0502020202020204" pitchFamily="34" charset="0"/>
            </a:endParaRPr>
          </a:p>
        </p:txBody>
      </p:sp>
    </p:spTree>
    <p:extLst>
      <p:ext uri="{BB962C8B-B14F-4D97-AF65-F5344CB8AC3E}">
        <p14:creationId xmlns="" xmlns:p14="http://schemas.microsoft.com/office/powerpoint/2010/main" val="1921079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Index</a:t>
            </a: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87853807"/>
              </p:ext>
            </p:extLst>
          </p:nvPr>
        </p:nvGraphicFramePr>
        <p:xfrm>
          <a:off x="228600" y="1279525"/>
          <a:ext cx="7772400" cy="2682240"/>
        </p:xfrm>
        <a:graphic>
          <a:graphicData uri="http://schemas.openxmlformats.org/drawingml/2006/table">
            <a:tbl>
              <a:tblPr firstRow="1" bandRow="1">
                <a:tableStyleId>{69012ECD-51FC-41F1-AA8D-1B2483CD663E}</a:tableStyleId>
              </a:tblPr>
              <a:tblGrid>
                <a:gridCol w="6858000"/>
                <a:gridCol w="914400"/>
              </a:tblGrid>
              <a:tr h="370840">
                <a:tc>
                  <a:txBody>
                    <a:bodyPr/>
                    <a:lstStyle/>
                    <a:p>
                      <a:pPr algn="l"/>
                      <a:r>
                        <a:rPr lang="en-US" sz="1600" b="0" dirty="0" smtClean="0">
                          <a:latin typeface="Arial Rounded MT Bold" panose="020F0704030504030204" pitchFamily="34" charset="0"/>
                        </a:rPr>
                        <a:t>Title</a:t>
                      </a:r>
                      <a:endParaRPr lang="en-US" sz="1600" b="0" dirty="0">
                        <a:latin typeface="Arial Rounded MT Bold" panose="020F0704030504030204" pitchFamily="34" charset="0"/>
                      </a:endParaRPr>
                    </a:p>
                  </a:txBody>
                  <a:tcPr anchor="ctr"/>
                </a:tc>
                <a:tc>
                  <a:txBody>
                    <a:bodyPr/>
                    <a:lstStyle/>
                    <a:p>
                      <a:pPr algn="ctr"/>
                      <a:r>
                        <a:rPr lang="en-US" sz="1600" b="0" dirty="0" smtClean="0">
                          <a:latin typeface="Arial Rounded MT Bold" panose="020F0704030504030204" pitchFamily="34" charset="0"/>
                        </a:rPr>
                        <a:t>Slide</a:t>
                      </a:r>
                      <a:endParaRPr lang="en-US" sz="1600" b="0" dirty="0">
                        <a:latin typeface="Arial Rounded MT Bold" panose="020F0704030504030204" pitchFamily="34" charset="0"/>
                      </a:endParaRPr>
                    </a:p>
                  </a:txBody>
                  <a:tcPr anchor="ctr"/>
                </a:tc>
              </a:tr>
              <a:tr h="370840">
                <a:tc>
                  <a:txBody>
                    <a:bodyPr/>
                    <a:lstStyle/>
                    <a:p>
                      <a:r>
                        <a:rPr lang="en-US" sz="1200" dirty="0" smtClean="0"/>
                        <a:t>United States Treatment of Taiwan as a “Trusteeship”</a:t>
                      </a:r>
                      <a:endParaRPr lang="en-US" sz="1200" dirty="0"/>
                    </a:p>
                  </a:txBody>
                  <a:tcPr anchor="ctr"/>
                </a:tc>
                <a:tc>
                  <a:txBody>
                    <a:bodyPr/>
                    <a:lstStyle/>
                    <a:p>
                      <a:pPr algn="ctr"/>
                      <a:r>
                        <a:rPr lang="en-US" sz="1200" dirty="0" smtClean="0"/>
                        <a:t>56-57</a:t>
                      </a:r>
                      <a:endParaRPr lang="en-US" sz="1200" dirty="0"/>
                    </a:p>
                  </a:txBody>
                  <a:tcPr anchor="ctr"/>
                </a:tc>
              </a:tr>
              <a:tr h="370840">
                <a:tc>
                  <a:txBody>
                    <a:bodyPr/>
                    <a:lstStyle/>
                    <a:p>
                      <a:r>
                        <a:rPr lang="en-US" sz="1200" dirty="0" smtClean="0"/>
                        <a:t>Taiwan as a U.S. Insular Area</a:t>
                      </a:r>
                      <a:endParaRPr lang="en-US" sz="1200" dirty="0"/>
                    </a:p>
                  </a:txBody>
                  <a:tcPr anchor="ctr"/>
                </a:tc>
                <a:tc>
                  <a:txBody>
                    <a:bodyPr/>
                    <a:lstStyle/>
                    <a:p>
                      <a:pPr algn="ctr"/>
                      <a:r>
                        <a:rPr lang="en-US" sz="1200" dirty="0" smtClean="0"/>
                        <a:t>58-59</a:t>
                      </a:r>
                      <a:endParaRPr lang="en-US" sz="1200" dirty="0"/>
                    </a:p>
                  </a:txBody>
                  <a:tcPr anchor="ctr"/>
                </a:tc>
              </a:tr>
              <a:tr h="370840">
                <a:tc>
                  <a:txBody>
                    <a:bodyPr/>
                    <a:lstStyle/>
                    <a:p>
                      <a:r>
                        <a:rPr lang="en-US" sz="1200" dirty="0" smtClean="0"/>
                        <a:t>Taiwan and the Montevideo Convention</a:t>
                      </a:r>
                      <a:endParaRPr lang="en-US" sz="1200" dirty="0"/>
                    </a:p>
                  </a:txBody>
                  <a:tcPr anchor="ctr"/>
                </a:tc>
                <a:tc>
                  <a:txBody>
                    <a:bodyPr/>
                    <a:lstStyle/>
                    <a:p>
                      <a:pPr algn="ctr"/>
                      <a:r>
                        <a:rPr lang="en-US" sz="1200" dirty="0" smtClean="0"/>
                        <a:t>60</a:t>
                      </a:r>
                      <a:endParaRPr lang="en-US" sz="1200" dirty="0"/>
                    </a:p>
                  </a:txBody>
                  <a:tcPr anchor="ctr"/>
                </a:tc>
              </a:tr>
              <a:tr h="370840">
                <a:tc>
                  <a:txBody>
                    <a:bodyPr/>
                    <a:lstStyle/>
                    <a:p>
                      <a:r>
                        <a:rPr lang="en-US" sz="1200" dirty="0" smtClean="0"/>
                        <a:t>Serious Violations of International Law</a:t>
                      </a:r>
                      <a:endParaRPr lang="en-US" sz="1200" dirty="0"/>
                    </a:p>
                  </a:txBody>
                  <a:tcPr anchor="ctr"/>
                </a:tc>
                <a:tc>
                  <a:txBody>
                    <a:bodyPr/>
                    <a:lstStyle/>
                    <a:p>
                      <a:pPr algn="ctr"/>
                      <a:r>
                        <a:rPr lang="en-US" sz="1200" dirty="0" smtClean="0"/>
                        <a:t>62</a:t>
                      </a:r>
                      <a:endParaRPr lang="en-US" sz="1200" dirty="0"/>
                    </a:p>
                  </a:txBody>
                  <a:tcPr anchor="ctr"/>
                </a:tc>
              </a:tr>
              <a:tr h="370840">
                <a:tc>
                  <a:txBody>
                    <a:bodyPr/>
                    <a:lstStyle/>
                    <a:p>
                      <a:r>
                        <a:rPr lang="en-US" sz="1200" dirty="0" smtClean="0"/>
                        <a:t>U.S. Constitution, supremacy clause</a:t>
                      </a:r>
                      <a:endParaRPr lang="en-US" sz="1200" dirty="0"/>
                    </a:p>
                  </a:txBody>
                  <a:tcPr anchor="ctr"/>
                </a:tc>
                <a:tc>
                  <a:txBody>
                    <a:bodyPr/>
                    <a:lstStyle/>
                    <a:p>
                      <a:pPr algn="ctr"/>
                      <a:r>
                        <a:rPr lang="en-US" sz="1200" dirty="0" smtClean="0"/>
                        <a:t>63</a:t>
                      </a:r>
                      <a:endParaRPr lang="en-US" sz="1200" dirty="0"/>
                    </a:p>
                  </a:txBody>
                  <a:tcPr anchor="ctr"/>
                </a:tc>
              </a:tr>
              <a:tr h="370840">
                <a:tc>
                  <a:txBody>
                    <a:bodyPr/>
                    <a:lstStyle/>
                    <a:p>
                      <a:r>
                        <a:rPr lang="en-US" sz="1200" dirty="0" smtClean="0"/>
                        <a:t>Collected Statements from the U.S. Executive Branch</a:t>
                      </a:r>
                      <a:br>
                        <a:rPr lang="en-US" sz="1200" dirty="0" smtClean="0"/>
                      </a:br>
                      <a:r>
                        <a:rPr lang="en-US" sz="1200" dirty="0" smtClean="0"/>
                        <a:t>and the Courts</a:t>
                      </a:r>
                      <a:endParaRPr lang="en-US" sz="1200" dirty="0"/>
                    </a:p>
                  </a:txBody>
                  <a:tcPr anchor="ctr"/>
                </a:tc>
                <a:tc>
                  <a:txBody>
                    <a:bodyPr/>
                    <a:lstStyle/>
                    <a:p>
                      <a:pPr algn="ctr"/>
                      <a:r>
                        <a:rPr lang="en-US" sz="1200" smtClean="0"/>
                        <a:t>64</a:t>
                      </a:r>
                      <a:endParaRPr lang="en-US" sz="1200" dirty="0"/>
                    </a:p>
                  </a:txBody>
                  <a:tcPr anchor="ctr"/>
                </a:tc>
              </a:tr>
            </a:tbl>
          </a:graphicData>
        </a:graphic>
      </p:graphicFrame>
    </p:spTree>
    <p:extLst>
      <p:ext uri="{BB962C8B-B14F-4D97-AF65-F5344CB8AC3E}">
        <p14:creationId xmlns="" xmlns:p14="http://schemas.microsoft.com/office/powerpoint/2010/main" val="4663810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Principle of Conquest</a:t>
            </a:r>
          </a:p>
        </p:txBody>
      </p:sp>
      <p:sp>
        <p:nvSpPr>
          <p:cNvPr id="4" name="Content Placeholder 3"/>
          <p:cNvSpPr>
            <a:spLocks noGrp="1"/>
          </p:cNvSpPr>
          <p:nvPr>
            <p:ph idx="1"/>
          </p:nvPr>
        </p:nvSpPr>
        <p:spPr/>
        <p:txBody>
          <a:bodyPr/>
          <a:lstStyle/>
          <a:p>
            <a:pPr marL="457200" indent="0" algn="just">
              <a:spcBef>
                <a:spcPts val="1200"/>
              </a:spcBef>
              <a:buNone/>
            </a:pPr>
            <a:r>
              <a:rPr lang="en-US" dirty="0"/>
              <a:t>And more explicitly, in the 1872 case of United States v. Huckabee, the Court speaking through Mr. Justice Clifford, said:</a:t>
            </a:r>
          </a:p>
          <a:p>
            <a:pPr marL="914400" indent="0" algn="just">
              <a:spcBef>
                <a:spcPts val="600"/>
              </a:spcBef>
              <a:spcAft>
                <a:spcPts val="1200"/>
              </a:spcAft>
              <a:buNone/>
            </a:pPr>
            <a:r>
              <a:rPr lang="en-US" sz="1800" dirty="0">
                <a:latin typeface="Century Gothic" panose="020B0502020202020204" pitchFamily="34" charset="0"/>
              </a:rPr>
              <a:t>"Power to acquire territory either by conquest or treaty is vested by the Constitution in the United States. Conquered territory, however, is usually held as a mere military occupation until the fate of the nation from which it is conquered is determined . . . . </a:t>
            </a:r>
            <a:r>
              <a:rPr lang="en-US" sz="1800" dirty="0" smtClean="0">
                <a:latin typeface="Century Gothic" panose="020B0502020202020204" pitchFamily="34" charset="0"/>
              </a:rPr>
              <a:t>"</a:t>
            </a:r>
            <a:endParaRPr lang="en-US" dirty="0" smtClean="0">
              <a:latin typeface="Century Gothic" panose="020B0502020202020204" pitchFamily="34" charset="0"/>
            </a:endParaRPr>
          </a:p>
          <a:p>
            <a:pPr marL="457200" indent="0" algn="just">
              <a:spcBef>
                <a:spcPts val="1200"/>
              </a:spcBef>
              <a:spcAft>
                <a:spcPts val="1200"/>
              </a:spcAft>
              <a:buNone/>
            </a:pPr>
            <a:r>
              <a:rPr lang="en-US" dirty="0" smtClean="0"/>
              <a:t>Invasion </a:t>
            </a:r>
            <a:r>
              <a:rPr lang="en-US" dirty="0"/>
              <a:t>and annexation later ceased to be recognized by international law and were no longer accepted as a means of territorial acquisition. The Convention respecting the Laws and Customs of War on Land (Hague IV, 1907) contains explicit provisions concerning the protection of civilians and their property in occupied </a:t>
            </a:r>
            <a:r>
              <a:rPr lang="en-US" dirty="0" smtClean="0"/>
              <a:t>territories</a:t>
            </a:r>
            <a:r>
              <a:rPr lang="en-US" dirty="0"/>
              <a:t>.</a:t>
            </a:r>
          </a:p>
        </p:txBody>
      </p:sp>
    </p:spTree>
    <p:extLst>
      <p:ext uri="{BB962C8B-B14F-4D97-AF65-F5344CB8AC3E}">
        <p14:creationId xmlns="" xmlns:p14="http://schemas.microsoft.com/office/powerpoint/2010/main" val="10670577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3771900" y="640080"/>
            <a:ext cx="0" cy="2743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a:off x="3657600" y="-1490472"/>
            <a:ext cx="0" cy="480974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57900" y="914400"/>
            <a:ext cx="0" cy="2743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57300" y="914400"/>
            <a:ext cx="0" cy="2743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57900" y="1581912"/>
            <a:ext cx="0" cy="2743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a:off x="5481828" y="370332"/>
            <a:ext cx="0" cy="29718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972300" y="1847088"/>
            <a:ext cx="0" cy="2743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00500" y="1847088"/>
            <a:ext cx="0" cy="2743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000500" y="2452771"/>
            <a:ext cx="0" cy="2743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a:off x="3998105" y="1126891"/>
            <a:ext cx="0" cy="3200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600700" y="2717947"/>
            <a:ext cx="0" cy="2743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00300" y="2717947"/>
            <a:ext cx="0" cy="2743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00300" y="3401568"/>
            <a:ext cx="0" cy="21031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600700" y="3401568"/>
            <a:ext cx="0" cy="21031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a:off x="2299716" y="4009644"/>
            <a:ext cx="0" cy="21031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a:off x="2304288" y="4695444"/>
            <a:ext cx="0" cy="21031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a:off x="2304288" y="5381244"/>
            <a:ext cx="0" cy="21031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a:off x="5504688" y="4009645"/>
            <a:ext cx="0" cy="21031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a:off x="5504688" y="4695445"/>
            <a:ext cx="0" cy="21031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a:off x="5504688" y="5381245"/>
            <a:ext cx="0" cy="21031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743200" y="228600"/>
            <a:ext cx="2057400" cy="457200"/>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International Law</a:t>
            </a:r>
            <a:endParaRPr lang="en-US" sz="1400" dirty="0"/>
          </a:p>
        </p:txBody>
      </p:sp>
      <p:sp>
        <p:nvSpPr>
          <p:cNvPr id="6" name="Rectangle 5"/>
          <p:cNvSpPr/>
          <p:nvPr/>
        </p:nvSpPr>
        <p:spPr>
          <a:xfrm>
            <a:off x="5029200" y="1143000"/>
            <a:ext cx="2057400" cy="457200"/>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Public Law-Intergovernmental</a:t>
            </a:r>
            <a:endParaRPr lang="en-US" sz="1400" dirty="0"/>
          </a:p>
        </p:txBody>
      </p:sp>
      <p:sp>
        <p:nvSpPr>
          <p:cNvPr id="7" name="Rectangle 6"/>
          <p:cNvSpPr/>
          <p:nvPr/>
        </p:nvSpPr>
        <p:spPr>
          <a:xfrm>
            <a:off x="228600" y="1143000"/>
            <a:ext cx="2057400" cy="457200"/>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Private Law-Commercial Law</a:t>
            </a:r>
            <a:endParaRPr lang="en-US" sz="1400" dirty="0"/>
          </a:p>
        </p:txBody>
      </p:sp>
      <p:sp>
        <p:nvSpPr>
          <p:cNvPr id="8" name="Rectangle 7"/>
          <p:cNvSpPr/>
          <p:nvPr/>
        </p:nvSpPr>
        <p:spPr>
          <a:xfrm>
            <a:off x="2971800" y="2057400"/>
            <a:ext cx="2057400" cy="457200"/>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Laws Of War</a:t>
            </a:r>
            <a:endParaRPr lang="en-US" sz="1400" dirty="0"/>
          </a:p>
        </p:txBody>
      </p:sp>
      <p:sp>
        <p:nvSpPr>
          <p:cNvPr id="9" name="Rectangle 8"/>
          <p:cNvSpPr/>
          <p:nvPr/>
        </p:nvSpPr>
        <p:spPr>
          <a:xfrm>
            <a:off x="5943600" y="2057400"/>
            <a:ext cx="2057400" cy="457200"/>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Laws Of Peace</a:t>
            </a:r>
            <a:endParaRPr lang="en-US" sz="1400" dirty="0"/>
          </a:p>
        </p:txBody>
      </p:sp>
      <p:sp>
        <p:nvSpPr>
          <p:cNvPr id="10" name="Rectangle 9"/>
          <p:cNvSpPr/>
          <p:nvPr/>
        </p:nvSpPr>
        <p:spPr>
          <a:xfrm>
            <a:off x="1371600" y="2971800"/>
            <a:ext cx="2057400" cy="457200"/>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Conflict Management (Jus ad Bellum)</a:t>
            </a:r>
            <a:endParaRPr lang="en-US" sz="1400" dirty="0"/>
          </a:p>
        </p:txBody>
      </p:sp>
      <p:sp>
        <p:nvSpPr>
          <p:cNvPr id="11" name="Rectangle 10"/>
          <p:cNvSpPr/>
          <p:nvPr/>
        </p:nvSpPr>
        <p:spPr>
          <a:xfrm>
            <a:off x="4572000" y="2971800"/>
            <a:ext cx="2057400" cy="457200"/>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Rules Of Hostilities</a:t>
            </a:r>
          </a:p>
          <a:p>
            <a:pPr algn="ctr"/>
            <a:r>
              <a:rPr lang="en-US" sz="1400" dirty="0" smtClean="0"/>
              <a:t>(Jus in Bello)</a:t>
            </a:r>
            <a:endParaRPr lang="en-US" sz="1400" dirty="0"/>
          </a:p>
        </p:txBody>
      </p:sp>
      <p:sp>
        <p:nvSpPr>
          <p:cNvPr id="12" name="Rectangle 11"/>
          <p:cNvSpPr/>
          <p:nvPr/>
        </p:nvSpPr>
        <p:spPr>
          <a:xfrm>
            <a:off x="228600" y="3886200"/>
            <a:ext cx="2057400" cy="457200"/>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U.N. Charter</a:t>
            </a:r>
            <a:endParaRPr lang="en-US" sz="1400" dirty="0"/>
          </a:p>
        </p:txBody>
      </p:sp>
      <p:sp>
        <p:nvSpPr>
          <p:cNvPr id="13" name="Rectangle 12"/>
          <p:cNvSpPr/>
          <p:nvPr/>
        </p:nvSpPr>
        <p:spPr>
          <a:xfrm>
            <a:off x="228600" y="4572000"/>
            <a:ext cx="2057400" cy="457200"/>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Arms Control</a:t>
            </a:r>
            <a:endParaRPr lang="en-US" sz="1400" dirty="0"/>
          </a:p>
        </p:txBody>
      </p:sp>
      <p:sp>
        <p:nvSpPr>
          <p:cNvPr id="14" name="Rectangle 13"/>
          <p:cNvSpPr/>
          <p:nvPr/>
        </p:nvSpPr>
        <p:spPr>
          <a:xfrm>
            <a:off x="228600" y="5257800"/>
            <a:ext cx="2057400" cy="457200"/>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Customary Law</a:t>
            </a:r>
            <a:endParaRPr lang="en-US" sz="1400" dirty="0"/>
          </a:p>
        </p:txBody>
      </p:sp>
      <p:sp>
        <p:nvSpPr>
          <p:cNvPr id="15" name="Rectangle 14"/>
          <p:cNvSpPr/>
          <p:nvPr/>
        </p:nvSpPr>
        <p:spPr>
          <a:xfrm>
            <a:off x="3428998" y="3886200"/>
            <a:ext cx="2057400" cy="457200"/>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Hague Conventions (Means &amp; Methods)</a:t>
            </a:r>
            <a:endParaRPr lang="en-US" sz="1400" dirty="0"/>
          </a:p>
        </p:txBody>
      </p:sp>
      <p:sp>
        <p:nvSpPr>
          <p:cNvPr id="16" name="Rectangle 15"/>
          <p:cNvSpPr/>
          <p:nvPr/>
        </p:nvSpPr>
        <p:spPr>
          <a:xfrm>
            <a:off x="3428998" y="4572000"/>
            <a:ext cx="2057400" cy="457200"/>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Geneva Convections (Humanitarian)</a:t>
            </a:r>
            <a:endParaRPr lang="en-US" sz="1400" dirty="0"/>
          </a:p>
        </p:txBody>
      </p:sp>
      <p:sp>
        <p:nvSpPr>
          <p:cNvPr id="17" name="Rectangle 16"/>
          <p:cNvSpPr/>
          <p:nvPr/>
        </p:nvSpPr>
        <p:spPr>
          <a:xfrm>
            <a:off x="3428998" y="5257800"/>
            <a:ext cx="2057400" cy="457200"/>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Customary Law</a:t>
            </a:r>
            <a:endParaRPr lang="en-US" sz="1400" dirty="0"/>
          </a:p>
        </p:txBody>
      </p:sp>
      <p:sp>
        <p:nvSpPr>
          <p:cNvPr id="2" name="TextBox 1"/>
          <p:cNvSpPr txBox="1"/>
          <p:nvPr/>
        </p:nvSpPr>
        <p:spPr>
          <a:xfrm>
            <a:off x="5486400" y="0"/>
            <a:ext cx="2743200" cy="822960"/>
          </a:xfrm>
          <a:prstGeom prst="rect">
            <a:avLst/>
          </a:prstGeom>
          <a:noFill/>
        </p:spPr>
        <p:txBody>
          <a:bodyPr wrap="square" rtlCol="0">
            <a:noAutofit/>
          </a:bodyPr>
          <a:lstStyle/>
          <a:p>
            <a:r>
              <a:rPr lang="en-US" sz="1000" b="1" dirty="0" smtClean="0"/>
              <a:t>Based On:</a:t>
            </a:r>
          </a:p>
          <a:p>
            <a:r>
              <a:rPr lang="en-US" sz="1000" dirty="0" smtClean="0"/>
              <a:t>Law of War Handbook 2005</a:t>
            </a:r>
          </a:p>
          <a:p>
            <a:r>
              <a:rPr lang="en-US" sz="1000" dirty="0" smtClean="0"/>
              <a:t>International &amp; Operational Law Department</a:t>
            </a:r>
          </a:p>
          <a:p>
            <a:r>
              <a:rPr lang="en-US" sz="1000" dirty="0" smtClean="0"/>
              <a:t>The Judge Advocate General ‘s School, U.S. Army</a:t>
            </a:r>
          </a:p>
          <a:p>
            <a:r>
              <a:rPr lang="en-US" sz="1000" dirty="0" smtClean="0"/>
              <a:t>Charlottesville, Virginia</a:t>
            </a:r>
            <a:endParaRPr lang="en-US" sz="1000" dirty="0"/>
          </a:p>
        </p:txBody>
      </p:sp>
    </p:spTree>
    <p:extLst>
      <p:ext uri="{BB962C8B-B14F-4D97-AF65-F5344CB8AC3E}">
        <p14:creationId xmlns="" xmlns:p14="http://schemas.microsoft.com/office/powerpoint/2010/main" val="9654691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Sources of International Law</a:t>
            </a:r>
          </a:p>
        </p:txBody>
      </p:sp>
      <p:sp>
        <p:nvSpPr>
          <p:cNvPr id="5" name="Content Placeholder 4"/>
          <p:cNvSpPr>
            <a:spLocks noGrp="1"/>
          </p:cNvSpPr>
          <p:nvPr>
            <p:ph idx="1"/>
          </p:nvPr>
        </p:nvSpPr>
        <p:spPr/>
        <p:txBody>
          <a:bodyPr/>
          <a:lstStyle/>
          <a:p>
            <a:pPr marL="457200" indent="0" algn="just">
              <a:spcBef>
                <a:spcPts val="1200"/>
              </a:spcBef>
              <a:spcAft>
                <a:spcPts val="600"/>
              </a:spcAft>
              <a:buNone/>
            </a:pPr>
            <a:r>
              <a:rPr lang="en-US" dirty="0"/>
              <a:t>The generally recognized authoritative statement on the sources of international law is the Statute of the International Court of Justice (ICJ), Article 38, which </a:t>
            </a:r>
            <a:r>
              <a:rPr lang="en-US" dirty="0" smtClean="0"/>
              <a:t>specifies:</a:t>
            </a:r>
          </a:p>
          <a:p>
            <a:pPr marL="800100" indent="-342900" algn="just">
              <a:spcBef>
                <a:spcPts val="0"/>
              </a:spcBef>
              <a:spcAft>
                <a:spcPts val="600"/>
              </a:spcAft>
              <a:buFont typeface="Courier New" panose="02070309020205020404" pitchFamily="49" charset="0"/>
              <a:buChar char="o"/>
            </a:pPr>
            <a:r>
              <a:rPr lang="en-US" dirty="0" smtClean="0"/>
              <a:t>International </a:t>
            </a:r>
            <a:r>
              <a:rPr lang="en-US" dirty="0"/>
              <a:t>conventions, whether general or particular, establishing rules expressly recognized by the contesting </a:t>
            </a:r>
            <a:r>
              <a:rPr lang="en-US" dirty="0" smtClean="0"/>
              <a:t>states;</a:t>
            </a:r>
          </a:p>
          <a:p>
            <a:pPr marL="800100" indent="-342900" algn="just">
              <a:spcBef>
                <a:spcPts val="0"/>
              </a:spcBef>
              <a:spcAft>
                <a:spcPts val="600"/>
              </a:spcAft>
              <a:buFont typeface="Courier New" panose="02070309020205020404" pitchFamily="49" charset="0"/>
              <a:buChar char="o"/>
            </a:pPr>
            <a:r>
              <a:rPr lang="en-US" dirty="0" smtClean="0"/>
              <a:t>International </a:t>
            </a:r>
            <a:r>
              <a:rPr lang="en-US" dirty="0"/>
              <a:t>custom, as evidence of a general practice accepted as </a:t>
            </a:r>
            <a:r>
              <a:rPr lang="en-US" dirty="0" smtClean="0"/>
              <a:t>law;</a:t>
            </a:r>
          </a:p>
          <a:p>
            <a:pPr marL="800100" indent="-342900" algn="just">
              <a:spcBef>
                <a:spcPts val="0"/>
              </a:spcBef>
              <a:spcAft>
                <a:spcPts val="600"/>
              </a:spcAft>
              <a:buFont typeface="Courier New" panose="02070309020205020404" pitchFamily="49" charset="0"/>
              <a:buChar char="o"/>
            </a:pPr>
            <a:r>
              <a:rPr lang="en-US" dirty="0" smtClean="0"/>
              <a:t>The </a:t>
            </a:r>
            <a:r>
              <a:rPr lang="en-US" dirty="0"/>
              <a:t>general principles of law recognized by civilized </a:t>
            </a:r>
            <a:r>
              <a:rPr lang="en-US" dirty="0" smtClean="0"/>
              <a:t>nations;</a:t>
            </a:r>
          </a:p>
          <a:p>
            <a:pPr marL="800100" indent="-342900" algn="just">
              <a:spcBef>
                <a:spcPts val="0"/>
              </a:spcBef>
              <a:spcAft>
                <a:spcPts val="600"/>
              </a:spcAft>
              <a:buFont typeface="Courier New" panose="02070309020205020404" pitchFamily="49" charset="0"/>
              <a:buChar char="o"/>
            </a:pPr>
            <a:r>
              <a:rPr lang="en-US" dirty="0" smtClean="0"/>
              <a:t>Judicial </a:t>
            </a:r>
            <a:r>
              <a:rPr lang="en-US" dirty="0"/>
              <a:t>decisions and the teachings of the most highly qualified publicists of the various nations, as subsidiary means for the determination of rules of law.</a:t>
            </a:r>
          </a:p>
        </p:txBody>
      </p:sp>
    </p:spTree>
    <p:extLst>
      <p:ext uri="{BB962C8B-B14F-4D97-AF65-F5344CB8AC3E}">
        <p14:creationId xmlns="" xmlns:p14="http://schemas.microsoft.com/office/powerpoint/2010/main" val="10204767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Sources of the Laws of War</a:t>
            </a:r>
          </a:p>
        </p:txBody>
      </p:sp>
      <p:sp>
        <p:nvSpPr>
          <p:cNvPr id="5" name="Content Placeholder 4"/>
          <p:cNvSpPr>
            <a:spLocks noGrp="1"/>
          </p:cNvSpPr>
          <p:nvPr>
            <p:ph idx="1"/>
          </p:nvPr>
        </p:nvSpPr>
        <p:spPr/>
        <p:txBody>
          <a:bodyPr>
            <a:noAutofit/>
          </a:bodyPr>
          <a:lstStyle/>
          <a:p>
            <a:pPr marL="457200" indent="0" algn="just">
              <a:spcBef>
                <a:spcPts val="1200"/>
              </a:spcBef>
              <a:spcAft>
                <a:spcPts val="1200"/>
              </a:spcAft>
              <a:buNone/>
            </a:pPr>
            <a:r>
              <a:rPr lang="en-US" dirty="0"/>
              <a:t>In order to fully understand Taiwan’s current legal status, one must be familiar with the laws of war, or more specifically “the customary laws of warfare of the post-Napoleonic period</a:t>
            </a:r>
            <a:r>
              <a:rPr lang="en-US" dirty="0" smtClean="0"/>
              <a:t>.”</a:t>
            </a:r>
            <a:endParaRPr lang="en-US" dirty="0"/>
          </a:p>
          <a:p>
            <a:pPr marL="457200" indent="0" algn="just">
              <a:spcBef>
                <a:spcPts val="1200"/>
              </a:spcBef>
              <a:spcAft>
                <a:spcPts val="600"/>
              </a:spcAft>
              <a:buNone/>
            </a:pPr>
            <a:r>
              <a:rPr lang="en-US" dirty="0"/>
              <a:t>The laws of war are derived from two principal </a:t>
            </a:r>
            <a:r>
              <a:rPr lang="en-US" dirty="0" smtClean="0"/>
              <a:t>sources:</a:t>
            </a:r>
          </a:p>
          <a:p>
            <a:pPr marL="914400" indent="-457200" algn="just">
              <a:spcBef>
                <a:spcPts val="0"/>
              </a:spcBef>
              <a:spcAft>
                <a:spcPts val="1200"/>
              </a:spcAft>
              <a:buFont typeface="+mj-lt"/>
              <a:buAutoNum type="alphaLcPeriod"/>
            </a:pPr>
            <a:r>
              <a:rPr lang="en-US" sz="1800" i="1" dirty="0" smtClean="0"/>
              <a:t>Lawmaking </a:t>
            </a:r>
            <a:r>
              <a:rPr lang="en-US" sz="1800" i="1" dirty="0"/>
              <a:t>Treaties (or Conventions)</a:t>
            </a:r>
            <a:r>
              <a:rPr lang="en-US" sz="1800" dirty="0"/>
              <a:t>, such as the Hague and Geneva </a:t>
            </a:r>
            <a:r>
              <a:rPr lang="en-US" sz="1800" dirty="0" smtClean="0"/>
              <a:t>Conventions.</a:t>
            </a:r>
          </a:p>
          <a:p>
            <a:pPr marL="914400" indent="-457200" algn="just">
              <a:spcBef>
                <a:spcPts val="0"/>
              </a:spcBef>
              <a:spcAft>
                <a:spcPts val="1200"/>
              </a:spcAft>
              <a:buFont typeface="+mj-lt"/>
              <a:buAutoNum type="alphaLcPeriod"/>
            </a:pPr>
            <a:r>
              <a:rPr lang="en-US" sz="1800" i="1" dirty="0" smtClean="0"/>
              <a:t>Custom</a:t>
            </a:r>
            <a:r>
              <a:rPr lang="en-US" sz="1800" dirty="0"/>
              <a:t>. Although some of the law of war has not been incorporated in any treaty or convention to which the majority of nations are parties, this body of unwritten or customary law is firmly established by the custom of nations and well defined by recognized authorities on international law</a:t>
            </a:r>
            <a:r>
              <a:rPr lang="en-US" sz="1800" dirty="0" smtClean="0"/>
              <a:t>.</a:t>
            </a:r>
            <a:endParaRPr lang="en-US" dirty="0"/>
          </a:p>
          <a:p>
            <a:pPr marL="457200" indent="0" algn="just">
              <a:spcBef>
                <a:spcPts val="1200"/>
              </a:spcBef>
              <a:spcAft>
                <a:spcPts val="1200"/>
              </a:spcAft>
              <a:buNone/>
            </a:pPr>
            <a:r>
              <a:rPr lang="en-US" dirty="0"/>
              <a:t>The validity of the customary laws of warfare is fully recognized by competent jurists, experts, and other legal scholars, even if the average civilian has little expertise or knowledge in such subjects.</a:t>
            </a:r>
          </a:p>
        </p:txBody>
      </p:sp>
    </p:spTree>
    <p:extLst>
      <p:ext uri="{BB962C8B-B14F-4D97-AF65-F5344CB8AC3E}">
        <p14:creationId xmlns="" xmlns:p14="http://schemas.microsoft.com/office/powerpoint/2010/main" val="38009304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Native Taiwanese </a:t>
            </a:r>
            <a:r>
              <a:rPr lang="en-US" dirty="0" smtClean="0"/>
              <a:t>and </a:t>
            </a:r>
            <a:r>
              <a:rPr lang="en-US" dirty="0"/>
              <a:t>ROC Exiles</a:t>
            </a:r>
          </a:p>
        </p:txBody>
      </p:sp>
      <p:sp>
        <p:nvSpPr>
          <p:cNvPr id="5" name="Content Placeholder 4"/>
          <p:cNvSpPr>
            <a:spLocks noGrp="1"/>
          </p:cNvSpPr>
          <p:nvPr>
            <p:ph idx="1"/>
          </p:nvPr>
        </p:nvSpPr>
        <p:spPr/>
        <p:txBody>
          <a:bodyPr>
            <a:noAutofit/>
          </a:bodyPr>
          <a:lstStyle/>
          <a:p>
            <a:pPr marL="457200" indent="0" algn="just">
              <a:spcBef>
                <a:spcPts val="1200"/>
              </a:spcBef>
              <a:spcAft>
                <a:spcPts val="1200"/>
              </a:spcAft>
              <a:buNone/>
            </a:pPr>
            <a:r>
              <a:rPr lang="en-US" dirty="0"/>
              <a:t>From the period of the early 1950’s, and up to the current era, the population of Taiwan can be separated into two major groups, which of course will include their descendants up to the present day</a:t>
            </a:r>
            <a:r>
              <a:rPr lang="en-US" dirty="0" smtClean="0"/>
              <a:t>.</a:t>
            </a:r>
            <a:endParaRPr lang="en-US" dirty="0"/>
          </a:p>
          <a:p>
            <a:pPr marL="457200" indent="0" algn="just">
              <a:spcBef>
                <a:spcPts val="1200"/>
              </a:spcBef>
              <a:buNone/>
            </a:pPr>
            <a:r>
              <a:rPr lang="en-US" sz="1800" dirty="0" smtClean="0"/>
              <a:t>GROUP 1:</a:t>
            </a:r>
            <a:endParaRPr lang="en-US" dirty="0"/>
          </a:p>
          <a:p>
            <a:pPr marL="914400" indent="0" algn="just">
              <a:spcBef>
                <a:spcPts val="600"/>
              </a:spcBef>
              <a:buNone/>
            </a:pPr>
            <a:r>
              <a:rPr lang="en-US" sz="1600" dirty="0"/>
              <a:t>The first group is the native Taiwanese who trace their ancestry in Taiwan back to the early 1600s, or even earlier.  Notably, at the end of WWII, these native Taiwanese had been in Taiwan eighteen generations or more</a:t>
            </a:r>
            <a:r>
              <a:rPr lang="en-US" sz="1600" dirty="0" smtClean="0"/>
              <a:t>.</a:t>
            </a:r>
            <a:endParaRPr lang="en-US" dirty="0" smtClean="0"/>
          </a:p>
          <a:p>
            <a:pPr marL="457200" indent="0" algn="just">
              <a:spcBef>
                <a:spcPts val="1200"/>
              </a:spcBef>
              <a:buNone/>
            </a:pPr>
            <a:r>
              <a:rPr lang="en-US" sz="1800" dirty="0" smtClean="0"/>
              <a:t>GROUP 2:</a:t>
            </a:r>
            <a:endParaRPr lang="en-US" dirty="0" smtClean="0"/>
          </a:p>
          <a:p>
            <a:pPr marL="914400" indent="0" algn="just">
              <a:spcBef>
                <a:spcPts val="600"/>
              </a:spcBef>
              <a:spcAft>
                <a:spcPts val="1200"/>
              </a:spcAft>
              <a:buNone/>
            </a:pPr>
            <a:r>
              <a:rPr lang="en-US" sz="1600" dirty="0" smtClean="0"/>
              <a:t>The </a:t>
            </a:r>
            <a:r>
              <a:rPr lang="en-US" sz="1600" dirty="0"/>
              <a:t>second group is the Republic of China (ROC) Chinese who came in mid-October 1945, brought by US ships and aircraft, and then and continued in a slow but steady immigrant stream through early 1949. At that point their numbers increased significantly as the communists gained successive victories over KMT forces in China, and ROC loyalists fled the mainland. In late 1949 and into 1950, this exodus resulted in a virtual flood of immigration into occupied Taiwan. As of the early 1950s, these people are properly labeled as the ROC exiles</a:t>
            </a:r>
            <a:r>
              <a:rPr lang="en-US" sz="1600" dirty="0" smtClean="0"/>
              <a:t>.</a:t>
            </a:r>
            <a:endParaRPr lang="en-US" dirty="0"/>
          </a:p>
        </p:txBody>
      </p:sp>
    </p:spTree>
    <p:extLst>
      <p:ext uri="{BB962C8B-B14F-4D97-AF65-F5344CB8AC3E}">
        <p14:creationId xmlns="" xmlns:p14="http://schemas.microsoft.com/office/powerpoint/2010/main" val="17772894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Native Taiwanese and ROC Exiles</a:t>
            </a:r>
          </a:p>
        </p:txBody>
      </p:sp>
      <p:sp>
        <p:nvSpPr>
          <p:cNvPr id="5" name="Content Placeholder 4"/>
          <p:cNvSpPr>
            <a:spLocks noGrp="1"/>
          </p:cNvSpPr>
          <p:nvPr>
            <p:ph idx="1"/>
          </p:nvPr>
        </p:nvSpPr>
        <p:spPr/>
        <p:txBody>
          <a:bodyPr anchor="t" anchorCtr="0"/>
          <a:lstStyle/>
          <a:p>
            <a:pPr marL="457200" indent="0" algn="just">
              <a:spcBef>
                <a:spcPts val="1200"/>
              </a:spcBef>
              <a:buNone/>
            </a:pPr>
            <a:r>
              <a:rPr lang="en-US" b="1" dirty="0" smtClean="0"/>
              <a:t>OVERVIEW:</a:t>
            </a:r>
          </a:p>
          <a:p>
            <a:pPr marL="914400" indent="0" algn="just">
              <a:spcBef>
                <a:spcPts val="600"/>
              </a:spcBef>
              <a:spcAft>
                <a:spcPts val="1200"/>
              </a:spcAft>
              <a:buNone/>
            </a:pPr>
            <a:r>
              <a:rPr lang="en-US" dirty="0" smtClean="0"/>
              <a:t>As </a:t>
            </a:r>
            <a:r>
              <a:rPr lang="en-US" dirty="0"/>
              <a:t>an indigenous group, the native Taiwanese people (who comprise over 80% of the local population) meet the criteria of having a historical continuity with pre-invasion and pre-colonial societies that developed in their territory.  As a result, they must be considered distinct from the ROC exiles who only began to arrive in the mid to late 1940s.  They have a strong desire to preserve, develop and transmit to future generations their Taiwanese ethnic identity, as the basis of their continued existence as a people, in accordance with their own cultural patterns, social institutions, and evolving legal system</a:t>
            </a:r>
            <a:r>
              <a:rPr lang="en-US" dirty="0" smtClean="0"/>
              <a:t>.</a:t>
            </a:r>
            <a:endParaRPr lang="en-US" dirty="0"/>
          </a:p>
          <a:p>
            <a:pPr marL="914400" indent="0" algn="just">
              <a:spcBef>
                <a:spcPts val="1200"/>
              </a:spcBef>
              <a:spcAft>
                <a:spcPts val="1200"/>
              </a:spcAft>
              <a:buNone/>
            </a:pPr>
            <a:r>
              <a:rPr lang="en-US" dirty="0"/>
              <a:t>Legally speaking, the classification of native Taiwanese people as being “ROC citizens” is incorrect</a:t>
            </a:r>
            <a:r>
              <a:rPr lang="en-US" dirty="0" smtClean="0"/>
              <a:t>.</a:t>
            </a:r>
            <a:endParaRPr lang="en-US" dirty="0"/>
          </a:p>
        </p:txBody>
      </p:sp>
    </p:spTree>
    <p:extLst>
      <p:ext uri="{BB962C8B-B14F-4D97-AF65-F5344CB8AC3E}">
        <p14:creationId xmlns="" xmlns:p14="http://schemas.microsoft.com/office/powerpoint/2010/main" val="4178647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United States Treatment of Taiwan as a “Trusteeship”</a:t>
            </a:r>
          </a:p>
        </p:txBody>
      </p:sp>
      <p:sp>
        <p:nvSpPr>
          <p:cNvPr id="5" name="Content Placeholder 4"/>
          <p:cNvSpPr>
            <a:spLocks noGrp="1"/>
          </p:cNvSpPr>
          <p:nvPr>
            <p:ph idx="1"/>
          </p:nvPr>
        </p:nvSpPr>
        <p:spPr/>
        <p:txBody>
          <a:bodyPr>
            <a:noAutofit/>
          </a:bodyPr>
          <a:lstStyle/>
          <a:p>
            <a:pPr marL="457200" indent="0" algn="just">
              <a:spcBef>
                <a:spcPts val="1200"/>
              </a:spcBef>
              <a:buNone/>
            </a:pPr>
            <a:r>
              <a:rPr lang="en-US" b="1" dirty="0" smtClean="0"/>
              <a:t>PART 1:</a:t>
            </a:r>
            <a:endParaRPr lang="en-US" b="1" dirty="0"/>
          </a:p>
          <a:p>
            <a:pPr marL="914400" indent="0" algn="just">
              <a:spcBef>
                <a:spcPts val="600"/>
              </a:spcBef>
              <a:spcAft>
                <a:spcPts val="1200"/>
              </a:spcAft>
              <a:buNone/>
            </a:pPr>
            <a:r>
              <a:rPr lang="en-US" sz="1800" dirty="0"/>
              <a:t>The signatories to the SFPT did not abandon Taiwan and render it </a:t>
            </a:r>
            <a:r>
              <a:rPr lang="en-US" sz="1800" i="1" dirty="0"/>
              <a:t>terra nullius </a:t>
            </a:r>
            <a:r>
              <a:rPr lang="en-US" sz="1800" dirty="0"/>
              <a:t>or </a:t>
            </a:r>
            <a:r>
              <a:rPr lang="en-US" sz="1800" i="1" dirty="0"/>
              <a:t>terra </a:t>
            </a:r>
            <a:r>
              <a:rPr lang="en-US" sz="1800" i="1" dirty="0" err="1"/>
              <a:t>derelicta</a:t>
            </a:r>
            <a:r>
              <a:rPr lang="en-US" sz="1800" dirty="0"/>
              <a:t>, available to any State for annexation. Rather, considering the facts of the United States conquest of Taiwan, the SFPT confirmed the US role as "principal occupying power</a:t>
            </a:r>
            <a:r>
              <a:rPr lang="en-US" sz="1800" dirty="0" smtClean="0"/>
              <a:t>.“</a:t>
            </a:r>
            <a:endParaRPr lang="en-US" dirty="0" smtClean="0"/>
          </a:p>
          <a:p>
            <a:pPr marL="457200" indent="0" algn="just">
              <a:spcBef>
                <a:spcPts val="1200"/>
              </a:spcBef>
              <a:buNone/>
            </a:pPr>
            <a:r>
              <a:rPr lang="en-US" dirty="0"/>
              <a:t>We can briefly overview the history of the island as follows</a:t>
            </a:r>
            <a:r>
              <a:rPr lang="en-US" dirty="0" smtClean="0"/>
              <a:t>:</a:t>
            </a:r>
            <a:endParaRPr lang="en-US" dirty="0"/>
          </a:p>
          <a:p>
            <a:pPr marL="914400" indent="0" algn="just">
              <a:spcBef>
                <a:spcPts val="600"/>
              </a:spcBef>
              <a:spcAft>
                <a:spcPts val="1200"/>
              </a:spcAft>
              <a:buNone/>
            </a:pPr>
            <a:r>
              <a:rPr lang="en-US" sz="1400" dirty="0">
                <a:latin typeface="Century Gothic" panose="020B0502020202020204" pitchFamily="34" charset="0"/>
              </a:rPr>
              <a:t>(</a:t>
            </a:r>
            <a:r>
              <a:rPr lang="en-US" sz="1400" dirty="0" err="1">
                <a:latin typeface="Century Gothic" panose="020B0502020202020204" pitchFamily="34" charset="0"/>
              </a:rPr>
              <a:t>i</a:t>
            </a:r>
            <a:r>
              <a:rPr lang="en-US" sz="1400" dirty="0">
                <a:latin typeface="Century Gothic" panose="020B0502020202020204" pitchFamily="34" charset="0"/>
              </a:rPr>
              <a:t>) from 1895 to 1952, Taiwan was de jure Japanese territory, and the ROC's presence beginning in Oct. 1945 was thus in the nature of belligerent occupation, which does not confer title; (ii) neither the SFPT nor the ROC-Japan Peace Treaty in 1952 gave the ROC any rights over Taiwan, (iii) the ROC on Taiwan has always been dependent on United States support, so that its occupation and "effective control" can be viewed as an extension of the United States' own power; (iv) the United States derecognized the ROC as of Jan. 1, 1979, and has consistently asserted that Taiwan is not independent, (v) moreover the United States considers Taiwan territory "strategic" and subject to unilateral military involvement, including the development of local forces, which it has accomplished over the last half a century by massive financial support for Taiwan's military</a:t>
            </a:r>
            <a:r>
              <a:rPr lang="en-US" sz="1400" dirty="0" smtClean="0">
                <a:latin typeface="Century Gothic" panose="020B0502020202020204" pitchFamily="34" charset="0"/>
              </a:rPr>
              <a:t>.</a:t>
            </a:r>
            <a:endParaRPr lang="en-US" dirty="0">
              <a:latin typeface="Century Gothic" panose="020B0502020202020204" pitchFamily="34" charset="0"/>
            </a:endParaRPr>
          </a:p>
        </p:txBody>
      </p:sp>
    </p:spTree>
    <p:extLst>
      <p:ext uri="{BB962C8B-B14F-4D97-AF65-F5344CB8AC3E}">
        <p14:creationId xmlns="" xmlns:p14="http://schemas.microsoft.com/office/powerpoint/2010/main" val="14528807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United States Treatment </a:t>
            </a:r>
            <a:r>
              <a:rPr lang="en-US" dirty="0" smtClean="0"/>
              <a:t>of </a:t>
            </a:r>
            <a:r>
              <a:rPr lang="en-US" dirty="0"/>
              <a:t>Taiwan </a:t>
            </a:r>
            <a:r>
              <a:rPr lang="en-US" dirty="0" smtClean="0"/>
              <a:t>as a </a:t>
            </a:r>
            <a:r>
              <a:rPr lang="en-US" dirty="0"/>
              <a:t>“Trusteeship”</a:t>
            </a:r>
          </a:p>
        </p:txBody>
      </p:sp>
      <p:sp>
        <p:nvSpPr>
          <p:cNvPr id="5" name="Content Placeholder 4"/>
          <p:cNvSpPr>
            <a:spLocks noGrp="1"/>
          </p:cNvSpPr>
          <p:nvPr>
            <p:ph idx="1"/>
          </p:nvPr>
        </p:nvSpPr>
        <p:spPr/>
        <p:txBody>
          <a:bodyPr>
            <a:noAutofit/>
          </a:bodyPr>
          <a:lstStyle/>
          <a:p>
            <a:pPr marL="457200" indent="0" algn="just">
              <a:spcBef>
                <a:spcPts val="1200"/>
              </a:spcBef>
              <a:buNone/>
            </a:pPr>
            <a:r>
              <a:rPr lang="en-US" b="1" dirty="0" smtClean="0"/>
              <a:t>PART 2:</a:t>
            </a:r>
            <a:endParaRPr lang="en-US" b="1" dirty="0"/>
          </a:p>
          <a:p>
            <a:pPr marL="914400" indent="0" algn="just">
              <a:spcBef>
                <a:spcPts val="600"/>
              </a:spcBef>
              <a:spcAft>
                <a:spcPts val="1200"/>
              </a:spcAft>
              <a:buNone/>
            </a:pPr>
            <a:r>
              <a:rPr lang="en-US" sz="1800" dirty="0"/>
              <a:t>More specifically, in regard to the United States role in Taiwan since 1952, it has (1) demonstrated broad military use and domination of the island; (2) gone to the brink of war several times to protect its "rights" on Taiwan; (3) provided enormous, full-spectrum support to an economically dependent Taiwan and militarily and politically dependent ROC, including taking on the role of direct counterpart to the PRC with respect to Taiwan, and invoking the right to individual self-defense in such regard; (4) has dictated the terms of, and veto power over, any future disposition, of the territory, (5) has deemed its role's duration to be limited in theory but indefinite in practice; and (6) sought to deny, or exclude formal provisions for, Taiwan territory's </a:t>
            </a:r>
            <a:r>
              <a:rPr lang="en-US" sz="1800" dirty="0" smtClean="0"/>
              <a:t>independence.</a:t>
            </a:r>
            <a:endParaRPr lang="en-US" sz="1600" dirty="0" smtClean="0"/>
          </a:p>
          <a:p>
            <a:pPr marL="457200" indent="0" algn="just">
              <a:spcBef>
                <a:spcPts val="1200"/>
              </a:spcBef>
              <a:spcAft>
                <a:spcPts val="1200"/>
              </a:spcAft>
              <a:buNone/>
            </a:pPr>
            <a:r>
              <a:rPr lang="en-US" dirty="0" smtClean="0"/>
              <a:t>This type of supervision and control is fully in line with international trusteeship practice and precedent.</a:t>
            </a:r>
            <a:endParaRPr lang="en-US" dirty="0"/>
          </a:p>
        </p:txBody>
      </p:sp>
    </p:spTree>
    <p:extLst>
      <p:ext uri="{BB962C8B-B14F-4D97-AF65-F5344CB8AC3E}">
        <p14:creationId xmlns="" xmlns:p14="http://schemas.microsoft.com/office/powerpoint/2010/main" val="30388590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Taiwan </a:t>
            </a:r>
            <a:r>
              <a:rPr lang="en-US" dirty="0" smtClean="0"/>
              <a:t>as a </a:t>
            </a:r>
            <a:r>
              <a:rPr lang="en-US" dirty="0"/>
              <a:t>U.S. Insular Area</a:t>
            </a:r>
          </a:p>
        </p:txBody>
      </p:sp>
      <p:sp>
        <p:nvSpPr>
          <p:cNvPr id="5" name="Content Placeholder 4"/>
          <p:cNvSpPr>
            <a:spLocks noGrp="1"/>
          </p:cNvSpPr>
          <p:nvPr>
            <p:ph idx="1"/>
          </p:nvPr>
        </p:nvSpPr>
        <p:spPr/>
        <p:txBody>
          <a:bodyPr/>
          <a:lstStyle/>
          <a:p>
            <a:pPr marL="457200" indent="0" algn="just">
              <a:spcBef>
                <a:spcPts val="1200"/>
              </a:spcBef>
              <a:spcAft>
                <a:spcPts val="1200"/>
              </a:spcAft>
              <a:buNone/>
            </a:pPr>
            <a:r>
              <a:rPr lang="en-US" dirty="0"/>
              <a:t>The major U.S. insular areas may be separated into four types. Type 1 is the most important for reference in this report</a:t>
            </a:r>
            <a:r>
              <a:rPr lang="en-US" dirty="0" smtClean="0"/>
              <a:t>.</a:t>
            </a:r>
            <a:endParaRPr lang="en-US" dirty="0"/>
          </a:p>
          <a:p>
            <a:pPr marL="457200" indent="0" algn="just">
              <a:spcBef>
                <a:spcPts val="1200"/>
              </a:spcBef>
              <a:buNone/>
            </a:pPr>
            <a:r>
              <a:rPr lang="en-US" b="1" dirty="0"/>
              <a:t>TYPE 1</a:t>
            </a:r>
            <a:r>
              <a:rPr lang="en-US" b="1" dirty="0" smtClean="0"/>
              <a:t>:</a:t>
            </a:r>
          </a:p>
          <a:p>
            <a:pPr marL="914400" indent="0" algn="just">
              <a:spcBef>
                <a:spcPts val="600"/>
              </a:spcBef>
              <a:spcAft>
                <a:spcPts val="1200"/>
              </a:spcAft>
              <a:buNone/>
            </a:pPr>
            <a:r>
              <a:rPr lang="en-US" sz="1800" dirty="0" smtClean="0"/>
              <a:t>Insular </a:t>
            </a:r>
            <a:r>
              <a:rPr lang="en-US" sz="1800" dirty="0"/>
              <a:t>Areas Acquired by Conquest -- In a treaty signed at the end of the Spanish-American War in 1898, Spain ceded Puerto Rico, Guam, and the Philippines to the United States. In the same treaty, Spain's sovereignty over Cuba was relinquished, but no recipient was designated. Cuba remained under USMG jurisdiction for several years</a:t>
            </a:r>
            <a:r>
              <a:rPr lang="en-US" sz="1800" dirty="0" smtClean="0"/>
              <a:t>.</a:t>
            </a:r>
            <a:endParaRPr lang="en-US" dirty="0"/>
          </a:p>
          <a:p>
            <a:pPr marL="457200" indent="0" algn="just">
              <a:spcBef>
                <a:spcPts val="1200"/>
              </a:spcBef>
              <a:spcAft>
                <a:spcPts val="1200"/>
              </a:spcAft>
              <a:buNone/>
            </a:pPr>
            <a:r>
              <a:rPr lang="en-US" dirty="0"/>
              <a:t>According to the historical and legal record, Taiwan and Cuba share many similarities, and both qualify as a Type 1 U.S. insular area during the period of USMG jurisdiction, after the coming into force of the peace treaty</a:t>
            </a:r>
            <a:r>
              <a:rPr lang="en-US" dirty="0" smtClean="0"/>
              <a:t>.</a:t>
            </a:r>
            <a:endParaRPr lang="en-US" dirty="0"/>
          </a:p>
        </p:txBody>
      </p:sp>
    </p:spTree>
    <p:extLst>
      <p:ext uri="{BB962C8B-B14F-4D97-AF65-F5344CB8AC3E}">
        <p14:creationId xmlns="" xmlns:p14="http://schemas.microsoft.com/office/powerpoint/2010/main" val="28320099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Taiwan as a U.S. Insular Area</a:t>
            </a:r>
          </a:p>
        </p:txBody>
      </p:sp>
      <p:sp>
        <p:nvSpPr>
          <p:cNvPr id="5" name="Content Placeholder 4"/>
          <p:cNvSpPr>
            <a:spLocks noGrp="1"/>
          </p:cNvSpPr>
          <p:nvPr>
            <p:ph idx="1"/>
          </p:nvPr>
        </p:nvSpPr>
        <p:spPr/>
        <p:txBody>
          <a:bodyPr>
            <a:noAutofit/>
          </a:bodyPr>
          <a:lstStyle/>
          <a:p>
            <a:pPr marL="457200" indent="0" algn="just">
              <a:spcBef>
                <a:spcPts val="1200"/>
              </a:spcBef>
              <a:buNone/>
            </a:pPr>
            <a:r>
              <a:rPr lang="en-US" b="1" cap="all" dirty="0"/>
              <a:t>Income Tax Implications</a:t>
            </a:r>
            <a:r>
              <a:rPr lang="en-US" b="1" cap="all" dirty="0" smtClean="0"/>
              <a:t>:</a:t>
            </a:r>
            <a:endParaRPr lang="en-US" sz="1800" b="1" cap="all" dirty="0" smtClean="0"/>
          </a:p>
          <a:p>
            <a:pPr marL="914400" indent="0" algn="just">
              <a:spcBef>
                <a:spcPts val="600"/>
              </a:spcBef>
              <a:spcAft>
                <a:spcPts val="1200"/>
              </a:spcAft>
              <a:buNone/>
            </a:pPr>
            <a:r>
              <a:rPr lang="en-US" sz="1800" dirty="0" smtClean="0"/>
              <a:t>U.S</a:t>
            </a:r>
            <a:r>
              <a:rPr lang="en-US" sz="1800" dirty="0"/>
              <a:t>. federal individual and corporate income taxes as such are not currently imposed in U.S. insular areas. (FT: 1) In recognition of the fact that Taiwan meets the criteria to qualify as a U.S. insular area, U.S. citizen residents and corporations in Taiwan, as well as local Taiwanese persons and corporations, should be exempt from U.S. federal individual and corporate income taxes.(FN: 2</a:t>
            </a:r>
            <a:r>
              <a:rPr lang="en-US" sz="1800" dirty="0" smtClean="0"/>
              <a:t>)</a:t>
            </a:r>
            <a:endParaRPr lang="en-US" sz="1800" dirty="0"/>
          </a:p>
          <a:p>
            <a:pPr marL="457200" indent="0" algn="just">
              <a:spcBef>
                <a:spcPts val="1200"/>
              </a:spcBef>
              <a:spcAft>
                <a:spcPts val="600"/>
              </a:spcAft>
              <a:buNone/>
            </a:pPr>
            <a:r>
              <a:rPr lang="en-US" b="1" cap="all" dirty="0"/>
              <a:t>Footnotes:</a:t>
            </a:r>
            <a:endParaRPr lang="en-US" sz="2400" b="1" cap="all" dirty="0"/>
          </a:p>
          <a:p>
            <a:pPr marL="1371600" indent="-457200" algn="just">
              <a:spcBef>
                <a:spcPts val="0"/>
              </a:spcBef>
              <a:spcAft>
                <a:spcPts val="600"/>
              </a:spcAft>
              <a:buFont typeface="+mj-lt"/>
              <a:buAutoNum type="arabicPeriod"/>
            </a:pPr>
            <a:r>
              <a:rPr lang="en-US" sz="1600" spc="-50" dirty="0" smtClean="0"/>
              <a:t>Nov</a:t>
            </a:r>
            <a:r>
              <a:rPr lang="en-US" sz="1600" spc="-50" dirty="0"/>
              <a:t>. 1997 GAO Report to the Chairman, Committee on Resources, House of Representatives, "US INSULAR AREAS: Application of the U.S. Constitution," p. </a:t>
            </a:r>
            <a:r>
              <a:rPr lang="en-US" sz="1600" spc="-50" dirty="0" smtClean="0"/>
              <a:t>37</a:t>
            </a:r>
            <a:endParaRPr lang="en-US" sz="1600" spc="-50" dirty="0"/>
          </a:p>
          <a:p>
            <a:pPr marL="1371600" indent="-457200" algn="just">
              <a:spcBef>
                <a:spcPts val="0"/>
              </a:spcBef>
              <a:spcAft>
                <a:spcPts val="600"/>
              </a:spcAft>
              <a:buFont typeface="+mj-lt"/>
              <a:buAutoNum type="arabicPeriod"/>
            </a:pPr>
            <a:r>
              <a:rPr lang="en-US" sz="1600" spc="-50" dirty="0" smtClean="0"/>
              <a:t>During </a:t>
            </a:r>
            <a:r>
              <a:rPr lang="en-US" sz="1600" spc="-50" dirty="0"/>
              <a:t>the past few years, the American Chamber of Commerce in Taipei has joined with the Asia Pacific Council of American Chambers of Commerce (APCAC) in urging the U.S. government to cease taxing the income of Americans working abroad. This would greatly enhance the global competitiveness of U.S. companies. Currently, the United States is the only leading industrialized country that subjects its expatriate citizens to income tax on their overseas earnings. </a:t>
            </a:r>
            <a:endParaRPr lang="en-US" spc="-50" dirty="0"/>
          </a:p>
        </p:txBody>
      </p:sp>
    </p:spTree>
    <p:extLst>
      <p:ext uri="{BB962C8B-B14F-4D97-AF65-F5344CB8AC3E}">
        <p14:creationId xmlns="" xmlns:p14="http://schemas.microsoft.com/office/powerpoint/2010/main" val="3052993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chor="ctr" anchorCtr="0">
            <a:normAutofit/>
          </a:bodyPr>
          <a:lstStyle/>
          <a:p>
            <a:pPr marL="0" indent="0" algn="just">
              <a:spcBef>
                <a:spcPts val="600"/>
              </a:spcBef>
              <a:spcAft>
                <a:spcPts val="600"/>
              </a:spcAft>
              <a:buNone/>
            </a:pPr>
            <a:r>
              <a:rPr lang="en-US" sz="2400" dirty="0"/>
              <a:t>Fundamentally, we need to recognize </a:t>
            </a:r>
            <a:r>
              <a:rPr lang="en-US" sz="2400" dirty="0" smtClean="0"/>
              <a:t>that:</a:t>
            </a:r>
            <a:endParaRPr lang="en-US" sz="2400" dirty="0"/>
          </a:p>
          <a:p>
            <a:pPr marL="457200" indent="0" algn="just">
              <a:spcBef>
                <a:spcPts val="600"/>
              </a:spcBef>
              <a:spcAft>
                <a:spcPts val="600"/>
              </a:spcAft>
              <a:buNone/>
            </a:pPr>
            <a:r>
              <a:rPr lang="en-US" sz="2800" b="1" dirty="0"/>
              <a:t>ALL TERRITORY UNDER THE JURISDICTION OF A PARTICULAR COUNTRY IS NOT NECESSARILY “DOMESTIC TERRITORY</a:t>
            </a:r>
            <a:r>
              <a:rPr lang="en-US" sz="2800" b="1" dirty="0" smtClean="0"/>
              <a:t>”</a:t>
            </a:r>
            <a:endParaRPr lang="en-US" sz="2400" b="1" dirty="0"/>
          </a:p>
        </p:txBody>
      </p:sp>
    </p:spTree>
    <p:extLst>
      <p:ext uri="{BB962C8B-B14F-4D97-AF65-F5344CB8AC3E}">
        <p14:creationId xmlns="" xmlns:p14="http://schemas.microsoft.com/office/powerpoint/2010/main" val="37169451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Taiwan and the Montevideo Convention</a:t>
            </a:r>
          </a:p>
        </p:txBody>
      </p:sp>
      <p:sp>
        <p:nvSpPr>
          <p:cNvPr id="5" name="Content Placeholder 4"/>
          <p:cNvSpPr>
            <a:spLocks noGrp="1"/>
          </p:cNvSpPr>
          <p:nvPr>
            <p:ph idx="1"/>
          </p:nvPr>
        </p:nvSpPr>
        <p:spPr/>
        <p:txBody>
          <a:bodyPr>
            <a:noAutofit/>
          </a:bodyPr>
          <a:lstStyle/>
          <a:p>
            <a:pPr marL="457200" indent="0" algn="just">
              <a:spcBef>
                <a:spcPts val="1200"/>
              </a:spcBef>
              <a:buNone/>
            </a:pPr>
            <a:r>
              <a:rPr lang="en-US" dirty="0"/>
              <a:t>Article 1 of the Montevideo Convention (entered into force Dec. 26, 1934) specifies </a:t>
            </a:r>
            <a:r>
              <a:rPr lang="en-US" dirty="0" smtClean="0"/>
              <a:t>that-</a:t>
            </a:r>
            <a:endParaRPr lang="en-US" dirty="0"/>
          </a:p>
          <a:p>
            <a:pPr marL="914400" indent="0" algn="just">
              <a:spcBef>
                <a:spcPts val="600"/>
              </a:spcBef>
              <a:spcAft>
                <a:spcPts val="1200"/>
              </a:spcAft>
              <a:buNone/>
            </a:pPr>
            <a:r>
              <a:rPr lang="en-US" sz="1800" dirty="0">
                <a:latin typeface="Century Gothic" panose="020B0502020202020204" pitchFamily="34" charset="0"/>
              </a:rPr>
              <a:t>The state as a person of international law should possess the following qualifications</a:t>
            </a:r>
            <a:r>
              <a:rPr lang="en-US" sz="1800" dirty="0" smtClean="0">
                <a:latin typeface="Century Gothic" panose="020B0502020202020204" pitchFamily="34" charset="0"/>
              </a:rPr>
              <a:t>:</a:t>
            </a:r>
          </a:p>
          <a:p>
            <a:pPr marL="1371600" indent="-457200" algn="just">
              <a:lnSpc>
                <a:spcPct val="75000"/>
              </a:lnSpc>
              <a:spcBef>
                <a:spcPts val="0"/>
              </a:spcBef>
              <a:spcAft>
                <a:spcPts val="600"/>
              </a:spcAft>
              <a:buFont typeface="+mj-lt"/>
              <a:buAutoNum type="alphaLcParenR"/>
            </a:pPr>
            <a:r>
              <a:rPr lang="en-US" sz="1800" dirty="0" smtClean="0">
                <a:latin typeface="Century Gothic" panose="020B0502020202020204" pitchFamily="34" charset="0"/>
              </a:rPr>
              <a:t>a </a:t>
            </a:r>
            <a:r>
              <a:rPr lang="en-US" sz="1800" dirty="0">
                <a:latin typeface="Century Gothic" panose="020B0502020202020204" pitchFamily="34" charset="0"/>
              </a:rPr>
              <a:t>permanent population</a:t>
            </a:r>
            <a:r>
              <a:rPr lang="en-US" sz="1800" dirty="0" smtClean="0">
                <a:latin typeface="Century Gothic" panose="020B0502020202020204" pitchFamily="34" charset="0"/>
              </a:rPr>
              <a:t>;</a:t>
            </a:r>
          </a:p>
          <a:p>
            <a:pPr marL="1371600" indent="-457200" algn="just">
              <a:lnSpc>
                <a:spcPct val="75000"/>
              </a:lnSpc>
              <a:spcBef>
                <a:spcPts val="0"/>
              </a:spcBef>
              <a:spcAft>
                <a:spcPts val="600"/>
              </a:spcAft>
              <a:buFont typeface="+mj-lt"/>
              <a:buAutoNum type="alphaLcParenR"/>
            </a:pPr>
            <a:r>
              <a:rPr lang="en-US" sz="1800" dirty="0" smtClean="0">
                <a:latin typeface="Century Gothic" panose="020B0502020202020204" pitchFamily="34" charset="0"/>
              </a:rPr>
              <a:t>a </a:t>
            </a:r>
            <a:r>
              <a:rPr lang="en-US" sz="1800" dirty="0">
                <a:latin typeface="Century Gothic" panose="020B0502020202020204" pitchFamily="34" charset="0"/>
              </a:rPr>
              <a:t>defined territory</a:t>
            </a:r>
            <a:r>
              <a:rPr lang="en-US" sz="1800" dirty="0" smtClean="0">
                <a:latin typeface="Century Gothic" panose="020B0502020202020204" pitchFamily="34" charset="0"/>
              </a:rPr>
              <a:t>;</a:t>
            </a:r>
          </a:p>
          <a:p>
            <a:pPr marL="1371600" indent="-457200" algn="just">
              <a:lnSpc>
                <a:spcPct val="75000"/>
              </a:lnSpc>
              <a:spcBef>
                <a:spcPts val="0"/>
              </a:spcBef>
              <a:spcAft>
                <a:spcPts val="600"/>
              </a:spcAft>
              <a:buFont typeface="+mj-lt"/>
              <a:buAutoNum type="alphaLcParenR"/>
            </a:pPr>
            <a:r>
              <a:rPr lang="en-US" sz="1800" dirty="0" smtClean="0">
                <a:latin typeface="Century Gothic" panose="020B0502020202020204" pitchFamily="34" charset="0"/>
              </a:rPr>
              <a:t>government</a:t>
            </a:r>
            <a:r>
              <a:rPr lang="en-US" sz="1800" dirty="0">
                <a:latin typeface="Century Gothic" panose="020B0502020202020204" pitchFamily="34" charset="0"/>
              </a:rPr>
              <a:t>; </a:t>
            </a:r>
            <a:r>
              <a:rPr lang="en-US" sz="1800" dirty="0" smtClean="0">
                <a:latin typeface="Century Gothic" panose="020B0502020202020204" pitchFamily="34" charset="0"/>
              </a:rPr>
              <a:t>and</a:t>
            </a:r>
          </a:p>
          <a:p>
            <a:pPr marL="1371600" indent="-457200" algn="just">
              <a:lnSpc>
                <a:spcPct val="75000"/>
              </a:lnSpc>
              <a:spcBef>
                <a:spcPts val="0"/>
              </a:spcBef>
              <a:spcAft>
                <a:spcPts val="600"/>
              </a:spcAft>
              <a:buFont typeface="+mj-lt"/>
              <a:buAutoNum type="alphaLcParenR"/>
            </a:pPr>
            <a:r>
              <a:rPr lang="en-US" sz="1800" dirty="0" smtClean="0">
                <a:latin typeface="Century Gothic" panose="020B0502020202020204" pitchFamily="34" charset="0"/>
              </a:rPr>
              <a:t>capacity </a:t>
            </a:r>
            <a:r>
              <a:rPr lang="en-US" sz="1800" dirty="0">
                <a:latin typeface="Century Gothic" panose="020B0502020202020204" pitchFamily="34" charset="0"/>
              </a:rPr>
              <a:t>to enter into relations with the other states</a:t>
            </a:r>
            <a:r>
              <a:rPr lang="en-US" sz="1800" dirty="0" smtClean="0">
                <a:latin typeface="Century Gothic" panose="020B0502020202020204" pitchFamily="34" charset="0"/>
              </a:rPr>
              <a:t>.</a:t>
            </a:r>
            <a:endParaRPr lang="en-US" sz="1800" dirty="0">
              <a:latin typeface="Century Gothic" panose="020B0502020202020204" pitchFamily="34" charset="0"/>
            </a:endParaRPr>
          </a:p>
          <a:p>
            <a:pPr marL="457200" indent="0" algn="just">
              <a:spcBef>
                <a:spcPts val="1200"/>
              </a:spcBef>
              <a:spcAft>
                <a:spcPts val="1200"/>
              </a:spcAft>
              <a:buNone/>
            </a:pPr>
            <a:r>
              <a:rPr lang="en-US" dirty="0"/>
              <a:t>Some people would argue that the “Republic of China” on Taiwan meets all of the Montevideo Convention’s criteria for statehood. However, after doing some research in laws of war studies, a number of problems immediately become apparent. Upon closer examination, we find that all of the ROC’s “qualifying criteria” are phony.</a:t>
            </a:r>
          </a:p>
        </p:txBody>
      </p:sp>
    </p:spTree>
    <p:extLst>
      <p:ext uri="{BB962C8B-B14F-4D97-AF65-F5344CB8AC3E}">
        <p14:creationId xmlns="" xmlns:p14="http://schemas.microsoft.com/office/powerpoint/2010/main" val="10508926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318654"/>
            <a:ext cx="7772400" cy="5442065"/>
          </a:xfrm>
        </p:spPr>
        <p:txBody>
          <a:bodyPr/>
          <a:lstStyle/>
          <a:p>
            <a:pPr marL="457200" indent="0" algn="just">
              <a:spcBef>
                <a:spcPts val="1200"/>
              </a:spcBef>
              <a:buNone/>
            </a:pPr>
            <a:r>
              <a:rPr lang="en-US" b="1" dirty="0"/>
              <a:t>PERMANENT POPULATION</a:t>
            </a:r>
            <a:r>
              <a:rPr lang="en-US" b="1" dirty="0" smtClean="0"/>
              <a:t>:</a:t>
            </a:r>
          </a:p>
          <a:p>
            <a:pPr marL="914400" indent="0" algn="just">
              <a:spcBef>
                <a:spcPts val="600"/>
              </a:spcBef>
              <a:spcAft>
                <a:spcPts val="1200"/>
              </a:spcAft>
              <a:buNone/>
            </a:pPr>
            <a:r>
              <a:rPr lang="en-US" dirty="0"/>
              <a:t>T</a:t>
            </a:r>
            <a:r>
              <a:rPr lang="en-US" dirty="0" smtClean="0"/>
              <a:t>he </a:t>
            </a:r>
            <a:r>
              <a:rPr lang="en-US" dirty="0"/>
              <a:t>native Taiwanese population was mass-naturalized as ROC citizens in 1946, based on the false premise of “Taiwan Retrocession Day,” and in direct violation of the Hague Convention’s stipulations regarding the treatment of the populace of occupied territory</a:t>
            </a:r>
          </a:p>
          <a:p>
            <a:pPr marL="457200" indent="0" algn="just">
              <a:spcBef>
                <a:spcPts val="1200"/>
              </a:spcBef>
              <a:buNone/>
            </a:pPr>
            <a:r>
              <a:rPr lang="en-US" b="1" dirty="0"/>
              <a:t>DEFINED TERRITORY</a:t>
            </a:r>
            <a:r>
              <a:rPr lang="en-US" b="1" dirty="0" smtClean="0"/>
              <a:t>:</a:t>
            </a:r>
          </a:p>
          <a:p>
            <a:pPr marL="914400" indent="0" algn="just">
              <a:spcBef>
                <a:spcPts val="600"/>
              </a:spcBef>
              <a:spcAft>
                <a:spcPts val="1200"/>
              </a:spcAft>
              <a:buNone/>
            </a:pPr>
            <a:r>
              <a:rPr lang="en-US" dirty="0" smtClean="0"/>
              <a:t>The </a:t>
            </a:r>
            <a:r>
              <a:rPr lang="en-US" dirty="0"/>
              <a:t>ROC exercises effective territorial control over Formosa and the Pescadores, but there has been no official transfer of title </a:t>
            </a:r>
          </a:p>
          <a:p>
            <a:pPr marL="457200" indent="0" algn="just">
              <a:spcBef>
                <a:spcPts val="1200"/>
              </a:spcBef>
              <a:buNone/>
            </a:pPr>
            <a:r>
              <a:rPr lang="en-US" b="1" dirty="0"/>
              <a:t>GOVERNMENT</a:t>
            </a:r>
            <a:r>
              <a:rPr lang="en-US" b="1" dirty="0" smtClean="0"/>
              <a:t>:</a:t>
            </a:r>
          </a:p>
          <a:p>
            <a:pPr marL="914400" indent="0" algn="just">
              <a:spcBef>
                <a:spcPts val="600"/>
              </a:spcBef>
              <a:spcAft>
                <a:spcPts val="1200"/>
              </a:spcAft>
              <a:buNone/>
            </a:pPr>
            <a:r>
              <a:rPr lang="en-US" dirty="0" smtClean="0"/>
              <a:t>The </a:t>
            </a:r>
            <a:r>
              <a:rPr lang="en-US" dirty="0"/>
              <a:t>ROC appears to have a government, but it is a government in exile, and when conducting its FOREIGN RELATIONS it still asserts that it is the legitimate government of China, although from a legal and historical standpoint such an assertion is </a:t>
            </a:r>
            <a:r>
              <a:rPr lang="en-US" dirty="0" smtClean="0"/>
              <a:t>untrue</a:t>
            </a:r>
            <a:endParaRPr lang="en-US" dirty="0"/>
          </a:p>
        </p:txBody>
      </p:sp>
    </p:spTree>
    <p:extLst>
      <p:ext uri="{BB962C8B-B14F-4D97-AF65-F5344CB8AC3E}">
        <p14:creationId xmlns="" xmlns:p14="http://schemas.microsoft.com/office/powerpoint/2010/main" val="16028885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Serious Violations of International Law</a:t>
            </a:r>
          </a:p>
        </p:txBody>
      </p:sp>
      <p:sp>
        <p:nvSpPr>
          <p:cNvPr id="5" name="Content Placeholder 4"/>
          <p:cNvSpPr>
            <a:spLocks noGrp="1"/>
          </p:cNvSpPr>
          <p:nvPr>
            <p:ph idx="1"/>
          </p:nvPr>
        </p:nvSpPr>
        <p:spPr/>
        <p:txBody>
          <a:bodyPr/>
          <a:lstStyle/>
          <a:p>
            <a:pPr marL="457200" indent="0" algn="just">
              <a:spcBef>
                <a:spcPts val="1200"/>
              </a:spcBef>
              <a:spcAft>
                <a:spcPts val="1200"/>
              </a:spcAft>
              <a:buNone/>
            </a:pPr>
            <a:r>
              <a:rPr lang="en-US" dirty="0"/>
              <a:t>Members of the U.S. Congress and officials of the Executive Branch often praise Taiwan’s “democratic development,” while failing to note that the Republic of China Constitution, upon which such supposed “democratic development” is based, was promulgated during a period of belligerent occupation as the basis for an entirely new legal code in Taiwan territory.  Such a promulgation is therefore a major violation of the laws of war</a:t>
            </a:r>
            <a:r>
              <a:rPr lang="en-US" dirty="0" smtClean="0"/>
              <a:t>.</a:t>
            </a:r>
          </a:p>
          <a:p>
            <a:pPr marL="457200" indent="0" algn="just">
              <a:spcBef>
                <a:spcPts val="1200"/>
              </a:spcBef>
              <a:spcAft>
                <a:spcPts val="1200"/>
              </a:spcAft>
              <a:buNone/>
            </a:pPr>
            <a:r>
              <a:rPr lang="en-US" dirty="0" smtClean="0"/>
              <a:t>There is no statute of limitations on violations of the laws of war.</a:t>
            </a:r>
            <a:endParaRPr lang="en-US" dirty="0"/>
          </a:p>
        </p:txBody>
      </p:sp>
    </p:spTree>
    <p:extLst>
      <p:ext uri="{BB962C8B-B14F-4D97-AF65-F5344CB8AC3E}">
        <p14:creationId xmlns="" xmlns:p14="http://schemas.microsoft.com/office/powerpoint/2010/main" val="28688669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 Constitution, supremacy clause</a:t>
            </a:r>
          </a:p>
        </p:txBody>
      </p:sp>
      <p:sp>
        <p:nvSpPr>
          <p:cNvPr id="5" name="Content Placeholder 4"/>
          <p:cNvSpPr>
            <a:spLocks noGrp="1"/>
          </p:cNvSpPr>
          <p:nvPr>
            <p:ph idx="1"/>
          </p:nvPr>
        </p:nvSpPr>
        <p:spPr/>
        <p:txBody>
          <a:bodyPr/>
          <a:lstStyle/>
          <a:p>
            <a:pPr marL="457200" indent="0" algn="just">
              <a:spcBef>
                <a:spcPts val="1200"/>
              </a:spcBef>
              <a:spcAft>
                <a:spcPts val="1200"/>
              </a:spcAft>
              <a:buNone/>
            </a:pPr>
            <a:r>
              <a:rPr lang="en-US" dirty="0"/>
              <a:t>The U.S Constitution specifies that a Senate ratified treaty, such as the SFPT, is part of “the supreme law of the land.” However, since late April 1952, U.S. Executive Branch agencies, and in particular the Dept. of State and Dept. of Defense, have been guilty of a grave dereliction of duty in regard to putting the provisions of the SFPT into force </a:t>
            </a:r>
            <a:r>
              <a:rPr lang="en-US" dirty="0" smtClean="0"/>
              <a:t>.</a:t>
            </a:r>
          </a:p>
          <a:p>
            <a:pPr marL="457200" indent="0" algn="just">
              <a:spcBef>
                <a:spcPts val="1200"/>
              </a:spcBef>
              <a:spcAft>
                <a:spcPts val="1200"/>
              </a:spcAft>
              <a:buNone/>
            </a:pPr>
            <a:r>
              <a:rPr lang="en-US" dirty="0" smtClean="0"/>
              <a:t>Indeed</a:t>
            </a:r>
            <a:r>
              <a:rPr lang="en-US" dirty="0"/>
              <a:t>, up to the present day, these Executive Branch agencies treat the SFPT as a “lost treaty,” when in fact its provisions have a higher legal weight than the Taiwan Relations Act, the Three Joint USA – PRC Communiques, the One China Policy, or Presidential statements such as the Six Assurances and the Three Noes.</a:t>
            </a:r>
          </a:p>
        </p:txBody>
      </p:sp>
    </p:spTree>
    <p:extLst>
      <p:ext uri="{BB962C8B-B14F-4D97-AF65-F5344CB8AC3E}">
        <p14:creationId xmlns="" xmlns:p14="http://schemas.microsoft.com/office/powerpoint/2010/main" val="5903196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Collected Statements from the U.S. Executive Branch</a:t>
            </a:r>
            <a:br>
              <a:rPr lang="en-US" dirty="0"/>
            </a:br>
            <a:r>
              <a:rPr lang="en-US" dirty="0"/>
              <a:t>and the Courts</a:t>
            </a:r>
          </a:p>
        </p:txBody>
      </p:sp>
      <p:sp>
        <p:nvSpPr>
          <p:cNvPr id="5" name="Content Placeholder 4"/>
          <p:cNvSpPr>
            <a:spLocks noGrp="1"/>
          </p:cNvSpPr>
          <p:nvPr>
            <p:ph idx="1"/>
          </p:nvPr>
        </p:nvSpPr>
        <p:spPr/>
        <p:txBody>
          <a:bodyPr>
            <a:noAutofit/>
          </a:bodyPr>
          <a:lstStyle/>
          <a:p>
            <a:pPr marL="0" indent="0" algn="just">
              <a:spcBef>
                <a:spcPts val="1200"/>
              </a:spcBef>
              <a:buNone/>
            </a:pPr>
            <a:r>
              <a:rPr lang="en-US" b="1" cap="all" dirty="0"/>
              <a:t>Secretary Powell's </a:t>
            </a:r>
            <a:r>
              <a:rPr lang="en-US" b="1" cap="all" dirty="0" smtClean="0"/>
              <a:t>Statement</a:t>
            </a:r>
            <a:endParaRPr lang="en-US" b="1" cap="all" dirty="0"/>
          </a:p>
          <a:p>
            <a:pPr marL="457200" indent="0" algn="just">
              <a:spcBef>
                <a:spcPts val="600"/>
              </a:spcBef>
              <a:buNone/>
            </a:pPr>
            <a:r>
              <a:rPr lang="en-US" sz="2800" dirty="0" smtClean="0">
                <a:latin typeface="Century Gothic" panose="020B0502020202020204" pitchFamily="34" charset="0"/>
              </a:rPr>
              <a:t>“</a:t>
            </a:r>
            <a:r>
              <a:rPr lang="en-US" dirty="0" smtClean="0">
                <a:latin typeface="Century Gothic" panose="020B0502020202020204" pitchFamily="34" charset="0"/>
              </a:rPr>
              <a:t>Our </a:t>
            </a:r>
            <a:r>
              <a:rPr lang="en-US" dirty="0">
                <a:latin typeface="Century Gothic" panose="020B0502020202020204" pitchFamily="34" charset="0"/>
              </a:rPr>
              <a:t>policy is clear. There is only one China. Taiwan is not independent. It does not enjoy sovereignty as a nation, and that remains our policy, our firm </a:t>
            </a:r>
            <a:r>
              <a:rPr lang="en-US" dirty="0" smtClean="0">
                <a:latin typeface="Century Gothic" panose="020B0502020202020204" pitchFamily="34" charset="0"/>
              </a:rPr>
              <a:t>policy.</a:t>
            </a:r>
            <a:r>
              <a:rPr lang="en-US" sz="2800" dirty="0" smtClean="0">
                <a:latin typeface="Century Gothic" panose="020B0502020202020204" pitchFamily="34" charset="0"/>
              </a:rPr>
              <a:t>”</a:t>
            </a:r>
            <a:endParaRPr lang="en-US" dirty="0" smtClean="0">
              <a:latin typeface="Century Gothic" panose="020B0502020202020204" pitchFamily="34" charset="0"/>
            </a:endParaRPr>
          </a:p>
          <a:p>
            <a:pPr marL="457200" indent="0" algn="r">
              <a:spcBef>
                <a:spcPts val="600"/>
              </a:spcBef>
              <a:spcAft>
                <a:spcPts val="1200"/>
              </a:spcAft>
              <a:buNone/>
            </a:pPr>
            <a:r>
              <a:rPr lang="en-US" sz="1400" dirty="0" smtClean="0">
                <a:latin typeface="Times New Roman" panose="02020603050405020304" pitchFamily="18" charset="0"/>
                <a:cs typeface="Times New Roman" panose="02020603050405020304" pitchFamily="18" charset="0"/>
              </a:rPr>
              <a:t>(Source</a:t>
            </a:r>
            <a:r>
              <a:rPr lang="en-US" sz="1400" dirty="0">
                <a:latin typeface="Times New Roman" panose="02020603050405020304" pitchFamily="18" charset="0"/>
                <a:cs typeface="Times New Roman" panose="02020603050405020304" pitchFamily="18" charset="0"/>
              </a:rPr>
              <a:t>: Statement by Sec. of State Colin Powell, Oct. 25, 2004)</a:t>
            </a:r>
            <a:r>
              <a:rPr lang="en-US" dirty="0"/>
              <a:t>  </a:t>
            </a:r>
          </a:p>
          <a:p>
            <a:pPr marL="0" indent="0" algn="just">
              <a:spcBef>
                <a:spcPts val="1200"/>
              </a:spcBef>
              <a:buNone/>
            </a:pPr>
            <a:r>
              <a:rPr lang="en-US" b="1" cap="all" dirty="0"/>
              <a:t>Director Wilder's </a:t>
            </a:r>
            <a:r>
              <a:rPr lang="en-US" b="1" cap="all" dirty="0" smtClean="0"/>
              <a:t>Statement</a:t>
            </a:r>
            <a:endParaRPr lang="en-US" b="1" cap="all" dirty="0"/>
          </a:p>
          <a:p>
            <a:pPr marL="457200" indent="0" algn="just">
              <a:spcBef>
                <a:spcPts val="600"/>
              </a:spcBef>
              <a:buNone/>
            </a:pPr>
            <a:r>
              <a:rPr lang="en-US" sz="2800" dirty="0" smtClean="0">
                <a:latin typeface="Century Gothic" panose="020B0502020202020204" pitchFamily="34" charset="0"/>
                <a:cs typeface="Courier New" panose="02070309020205020404" pitchFamily="49" charset="0"/>
              </a:rPr>
              <a:t>“</a:t>
            </a:r>
            <a:r>
              <a:rPr lang="en-US" dirty="0" smtClean="0">
                <a:latin typeface="Century Gothic" panose="020B0502020202020204" pitchFamily="34" charset="0"/>
                <a:cs typeface="Courier New" panose="02070309020205020404" pitchFamily="49" charset="0"/>
              </a:rPr>
              <a:t>Taiwan</a:t>
            </a:r>
            <a:r>
              <a:rPr lang="en-US" dirty="0">
                <a:latin typeface="Century Gothic" panose="020B0502020202020204" pitchFamily="34" charset="0"/>
                <a:cs typeface="Courier New" panose="02070309020205020404" pitchFamily="49" charset="0"/>
              </a:rPr>
              <a:t>, or the Republic of China, is not at this point a state in the international community. The position of the United States government is that the ROC -- Republic of China -- is an issue undecided, and it has been left undecided, as you know, for many, many years</a:t>
            </a:r>
            <a:r>
              <a:rPr lang="en-US" dirty="0" smtClean="0">
                <a:latin typeface="Century Gothic" panose="020B0502020202020204" pitchFamily="34" charset="0"/>
                <a:cs typeface="Courier New" panose="02070309020205020404" pitchFamily="49" charset="0"/>
              </a:rPr>
              <a:t>.</a:t>
            </a:r>
            <a:r>
              <a:rPr lang="en-US" sz="2800" dirty="0" smtClean="0">
                <a:latin typeface="Century Gothic" panose="020B0502020202020204" pitchFamily="34" charset="0"/>
                <a:cs typeface="Courier New" panose="02070309020205020404" pitchFamily="49" charset="0"/>
              </a:rPr>
              <a:t>”</a:t>
            </a:r>
            <a:endParaRPr lang="en-US" dirty="0">
              <a:latin typeface="Century Gothic" panose="020B0502020202020204" pitchFamily="34" charset="0"/>
              <a:cs typeface="Courier New" panose="02070309020205020404" pitchFamily="49" charset="0"/>
            </a:endParaRPr>
          </a:p>
          <a:p>
            <a:pPr marL="457200" indent="0" algn="r">
              <a:spcBef>
                <a:spcPts val="600"/>
              </a:spcBef>
              <a:spcAft>
                <a:spcPts val="1200"/>
              </a:spcAft>
              <a:buNone/>
            </a:pPr>
            <a:r>
              <a:rPr lang="en-US" sz="1400" dirty="0" smtClean="0">
                <a:latin typeface="Times New Roman" panose="02020603050405020304" pitchFamily="18" charset="0"/>
                <a:cs typeface="Times New Roman" panose="02020603050405020304" pitchFamily="18" charset="0"/>
              </a:rPr>
              <a:t>(Source</a:t>
            </a:r>
            <a:r>
              <a:rPr lang="en-US" sz="1400" dirty="0">
                <a:latin typeface="Times New Roman" panose="02020603050405020304" pitchFamily="18" charset="0"/>
                <a:cs typeface="Times New Roman" panose="02020603050405020304" pitchFamily="18" charset="0"/>
              </a:rPr>
              <a:t>: Statement by Dennis Wilder, US National Security Council Senior Director for Asian Affairs, Aug. 30, 2007</a:t>
            </a:r>
            <a:r>
              <a:rPr lang="en-US" sz="1400"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7230469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lgn="just">
              <a:spcBef>
                <a:spcPts val="1200"/>
              </a:spcBef>
              <a:spcAft>
                <a:spcPts val="1200"/>
              </a:spcAft>
              <a:buNone/>
            </a:pPr>
            <a:r>
              <a:rPr lang="en-US" b="1" cap="all" dirty="0"/>
              <a:t>Roger C. S. Lin et al. </a:t>
            </a:r>
            <a:r>
              <a:rPr lang="en-US" b="1" dirty="0"/>
              <a:t>v.</a:t>
            </a:r>
            <a:r>
              <a:rPr lang="en-US" b="1" cap="all" dirty="0"/>
              <a:t> United States of </a:t>
            </a:r>
            <a:r>
              <a:rPr lang="en-US" b="1" cap="all" dirty="0" smtClean="0"/>
              <a:t>America</a:t>
            </a:r>
            <a:endParaRPr lang="en-US" b="1" cap="all" dirty="0"/>
          </a:p>
          <a:p>
            <a:pPr marL="457200" indent="0" algn="just">
              <a:spcBef>
                <a:spcPts val="1200"/>
              </a:spcBef>
              <a:buNone/>
            </a:pPr>
            <a:r>
              <a:rPr lang="en-US" dirty="0"/>
              <a:t>(March 18, 2008 District Court Decision</a:t>
            </a:r>
            <a:r>
              <a:rPr lang="en-US" dirty="0" smtClean="0"/>
              <a:t>)</a:t>
            </a:r>
          </a:p>
          <a:p>
            <a:pPr marL="914400" indent="0" algn="just">
              <a:spcBef>
                <a:spcPts val="600"/>
              </a:spcBef>
              <a:spcAft>
                <a:spcPts val="1200"/>
              </a:spcAft>
              <a:buNone/>
            </a:pPr>
            <a:r>
              <a:rPr lang="en-US" sz="1800" dirty="0" smtClean="0">
                <a:latin typeface="Century Gothic" panose="020B0502020202020204" pitchFamily="34" charset="0"/>
              </a:rPr>
              <a:t>[</a:t>
            </a:r>
            <a:r>
              <a:rPr lang="en-US" sz="1800" dirty="0">
                <a:latin typeface="Century Gothic" panose="020B0502020202020204" pitchFamily="34" charset="0"/>
              </a:rPr>
              <a:t>The Native Taiwanese] Plaintiffs have essentially been persons without a state for almost 60 years. The last completely clear statement of authority over Taiwan came from General MacArthur in 1945. One can understand and sympathize with Plaintiffs' desire to regularize their position in the world</a:t>
            </a:r>
            <a:r>
              <a:rPr lang="en-US" sz="1800" dirty="0" smtClean="0">
                <a:latin typeface="Century Gothic" panose="020B0502020202020204" pitchFamily="34" charset="0"/>
              </a:rPr>
              <a:t>.</a:t>
            </a:r>
            <a:endParaRPr lang="en-US" dirty="0">
              <a:latin typeface="Century Gothic" panose="020B0502020202020204" pitchFamily="34" charset="0"/>
            </a:endParaRPr>
          </a:p>
          <a:p>
            <a:pPr marL="457200" indent="0" algn="just">
              <a:spcBef>
                <a:spcPts val="600"/>
              </a:spcBef>
              <a:buNone/>
            </a:pPr>
            <a:r>
              <a:rPr lang="en-US" dirty="0"/>
              <a:t>(April 7, 2009 Court of Appeals Decision</a:t>
            </a:r>
            <a:r>
              <a:rPr lang="en-US" dirty="0" smtClean="0"/>
              <a:t>)</a:t>
            </a:r>
          </a:p>
          <a:p>
            <a:pPr marL="914400" indent="0" algn="just">
              <a:spcBef>
                <a:spcPts val="600"/>
              </a:spcBef>
              <a:spcAft>
                <a:spcPts val="1200"/>
              </a:spcAft>
              <a:buNone/>
            </a:pPr>
            <a:r>
              <a:rPr lang="en-US" sz="1800" dirty="0" smtClean="0">
                <a:latin typeface="Century Gothic" panose="020B0502020202020204" pitchFamily="34" charset="0"/>
              </a:rPr>
              <a:t>America </a:t>
            </a:r>
            <a:r>
              <a:rPr lang="en-US" sz="1800" dirty="0">
                <a:latin typeface="Century Gothic" panose="020B0502020202020204" pitchFamily="34" charset="0"/>
              </a:rPr>
              <a:t>and China's tumultuous relationship over the past sixty years has trapped the inhabitants of Taiwan in political purgatory. During this time the people on Taiwan have lived without any uniformly recognized government. In practical terms, this means they have uncertain status in the world community which infects the population's day-to-day lives. This pervasive ambiguity has driven Appellants to try to concretely define their national identity and personal rights</a:t>
            </a:r>
            <a:r>
              <a:rPr lang="en-US" sz="1800" dirty="0" smtClean="0">
                <a:latin typeface="Century Gothic" panose="020B0502020202020204" pitchFamily="34" charset="0"/>
              </a:rPr>
              <a:t>.</a:t>
            </a:r>
            <a:endParaRPr lang="en-US" dirty="0">
              <a:latin typeface="Century Gothic" panose="020B0502020202020204" pitchFamily="34" charset="0"/>
            </a:endParaRPr>
          </a:p>
        </p:txBody>
      </p:sp>
    </p:spTree>
    <p:extLst>
      <p:ext uri="{BB962C8B-B14F-4D97-AF65-F5344CB8AC3E}">
        <p14:creationId xmlns="" xmlns:p14="http://schemas.microsoft.com/office/powerpoint/2010/main" val="5356367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lgn="just">
              <a:spcBef>
                <a:spcPts val="1200"/>
              </a:spcBef>
              <a:buNone/>
            </a:pPr>
            <a:r>
              <a:rPr lang="en-US" b="1" cap="all" dirty="0"/>
              <a:t>President Harry S. Truman</a:t>
            </a:r>
          </a:p>
          <a:p>
            <a:pPr marL="457200" indent="0" algn="just">
              <a:spcBef>
                <a:spcPts val="600"/>
              </a:spcBef>
              <a:spcAft>
                <a:spcPts val="600"/>
              </a:spcAft>
              <a:buNone/>
            </a:pPr>
            <a:r>
              <a:rPr lang="en-US" dirty="0"/>
              <a:t>Letter to Warren Austin, Aug. 27, </a:t>
            </a:r>
            <a:r>
              <a:rPr lang="en-US" dirty="0" smtClean="0"/>
              <a:t>1950</a:t>
            </a:r>
            <a:endParaRPr lang="en-US" dirty="0"/>
          </a:p>
          <a:p>
            <a:pPr marL="914400" indent="0" algn="just">
              <a:spcBef>
                <a:spcPts val="600"/>
              </a:spcBef>
              <a:spcAft>
                <a:spcPts val="600"/>
              </a:spcAft>
              <a:buNone/>
            </a:pPr>
            <a:r>
              <a:rPr lang="en-US" sz="1800" i="1" dirty="0">
                <a:latin typeface="Times New Roman" panose="02020603050405020304" pitchFamily="18" charset="0"/>
                <a:cs typeface="Times New Roman" panose="02020603050405020304" pitchFamily="18" charset="0"/>
              </a:rPr>
              <a:t>[excerpt]</a:t>
            </a:r>
            <a:endParaRPr lang="en-US" i="1" dirty="0">
              <a:latin typeface="Times New Roman" panose="02020603050405020304" pitchFamily="18" charset="0"/>
              <a:cs typeface="Times New Roman" panose="02020603050405020304" pitchFamily="18" charset="0"/>
            </a:endParaRPr>
          </a:p>
          <a:p>
            <a:pPr marL="914400" indent="0" algn="just">
              <a:spcBef>
                <a:spcPts val="600"/>
              </a:spcBef>
              <a:spcAft>
                <a:spcPts val="1200"/>
              </a:spcAft>
              <a:buNone/>
            </a:pPr>
            <a:r>
              <a:rPr lang="en-US" dirty="0">
                <a:latin typeface="Century Gothic" panose="020B0502020202020204" pitchFamily="34" charset="0"/>
              </a:rPr>
              <a:t>The Chinese Government was asked by the Allies to take the surrender of the Japanese forces on the island. That is the reason the Chinese are there </a:t>
            </a:r>
            <a:r>
              <a:rPr lang="en-US" dirty="0" smtClean="0">
                <a:latin typeface="Century Gothic" panose="020B0502020202020204" pitchFamily="34" charset="0"/>
              </a:rPr>
              <a:t>now.</a:t>
            </a:r>
            <a:endParaRPr lang="en-US" dirty="0" smtClean="0"/>
          </a:p>
          <a:p>
            <a:pPr marL="0" indent="0" algn="just">
              <a:spcBef>
                <a:spcPts val="1200"/>
              </a:spcBef>
              <a:buNone/>
            </a:pPr>
            <a:r>
              <a:rPr lang="en-US" b="1" cap="all" dirty="0" smtClean="0">
                <a:solidFill>
                  <a:prstClr val="black"/>
                </a:solidFill>
              </a:rPr>
              <a:t>President Dwight D. Eisenhower</a:t>
            </a:r>
          </a:p>
          <a:p>
            <a:pPr marL="457200" lvl="0" indent="0" algn="just">
              <a:spcBef>
                <a:spcPts val="600"/>
              </a:spcBef>
              <a:spcAft>
                <a:spcPts val="600"/>
              </a:spcAft>
              <a:buNone/>
            </a:pPr>
            <a:r>
              <a:rPr lang="en-US" u="sng" dirty="0" smtClean="0">
                <a:solidFill>
                  <a:prstClr val="black"/>
                </a:solidFill>
              </a:rPr>
              <a:t>Mandate </a:t>
            </a:r>
            <a:r>
              <a:rPr lang="en-US" u="sng" dirty="0">
                <a:solidFill>
                  <a:prstClr val="black"/>
                </a:solidFill>
              </a:rPr>
              <a:t>for Change 1953-1956</a:t>
            </a:r>
            <a:r>
              <a:rPr lang="en-US" dirty="0">
                <a:solidFill>
                  <a:prstClr val="black"/>
                </a:solidFill>
              </a:rPr>
              <a:t>, Doubleday &amp; Co., New York, N.Y. (1963)</a:t>
            </a:r>
          </a:p>
          <a:p>
            <a:pPr marL="914400" lvl="0" indent="0" algn="just">
              <a:spcBef>
                <a:spcPts val="600"/>
              </a:spcBef>
              <a:spcAft>
                <a:spcPts val="600"/>
              </a:spcAft>
              <a:buNone/>
            </a:pPr>
            <a:r>
              <a:rPr lang="en-US" sz="1800" i="1" dirty="0">
                <a:solidFill>
                  <a:prstClr val="black"/>
                </a:solidFill>
                <a:latin typeface="Times New Roman" panose="02020603050405020304" pitchFamily="18" charset="0"/>
                <a:cs typeface="Times New Roman" panose="02020603050405020304" pitchFamily="18" charset="0"/>
              </a:rPr>
              <a:t>[excerpt]</a:t>
            </a:r>
            <a:endParaRPr lang="en-US" i="1" dirty="0">
              <a:solidFill>
                <a:prstClr val="black"/>
              </a:solidFill>
              <a:latin typeface="Times New Roman" panose="02020603050405020304" pitchFamily="18" charset="0"/>
              <a:cs typeface="Times New Roman" panose="02020603050405020304" pitchFamily="18" charset="0"/>
            </a:endParaRPr>
          </a:p>
          <a:p>
            <a:pPr marL="914400" lvl="0" indent="0" algn="just">
              <a:spcBef>
                <a:spcPts val="600"/>
              </a:spcBef>
              <a:spcAft>
                <a:spcPts val="1200"/>
              </a:spcAft>
              <a:buNone/>
            </a:pPr>
            <a:r>
              <a:rPr lang="en-US" dirty="0">
                <a:solidFill>
                  <a:prstClr val="black"/>
                </a:solidFill>
                <a:latin typeface="Century Gothic" panose="020B0502020202020204" pitchFamily="34" charset="0"/>
              </a:rPr>
              <a:t>The Japanese peace treaty of 1951 ended Japanese sovereignty over the islands but did not formally cede them to "China," either Communist or Nationalist</a:t>
            </a:r>
            <a:r>
              <a:rPr lang="en-US" dirty="0" smtClean="0">
                <a:solidFill>
                  <a:prstClr val="black"/>
                </a:solidFill>
                <a:latin typeface="Century Gothic" panose="020B0502020202020204" pitchFamily="34" charset="0"/>
              </a:rPr>
              <a:t>.</a:t>
            </a:r>
            <a:endParaRPr lang="en-US" dirty="0">
              <a:solidFill>
                <a:prstClr val="black"/>
              </a:solidFill>
              <a:latin typeface="Century Gothic" panose="020B0502020202020204" pitchFamily="34" charset="0"/>
            </a:endParaRPr>
          </a:p>
        </p:txBody>
      </p:sp>
    </p:spTree>
    <p:extLst>
      <p:ext uri="{BB962C8B-B14F-4D97-AF65-F5344CB8AC3E}">
        <p14:creationId xmlns="" xmlns:p14="http://schemas.microsoft.com/office/powerpoint/2010/main" val="16560213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spcBef>
                <a:spcPts val="1200"/>
              </a:spcBef>
              <a:buNone/>
            </a:pPr>
            <a:r>
              <a:rPr lang="en-US" b="1" cap="all" dirty="0"/>
              <a:t>Congressional Research </a:t>
            </a:r>
            <a:r>
              <a:rPr lang="en-US" b="1" cap="all" dirty="0" smtClean="0"/>
              <a:t>Service</a:t>
            </a:r>
            <a:endParaRPr lang="en-US" b="1" cap="all" dirty="0"/>
          </a:p>
          <a:p>
            <a:pPr marL="457200" indent="0" algn="just">
              <a:spcBef>
                <a:spcPts val="600"/>
              </a:spcBef>
              <a:spcAft>
                <a:spcPts val="600"/>
              </a:spcAft>
              <a:buNone/>
            </a:pPr>
            <a:r>
              <a:rPr lang="en-US" dirty="0"/>
              <a:t>China/Taiwan: Evolution of the "One China" Policy</a:t>
            </a:r>
          </a:p>
          <a:p>
            <a:pPr marL="0" indent="0" algn="r">
              <a:spcBef>
                <a:spcPts val="600"/>
              </a:spcBef>
              <a:spcAft>
                <a:spcPts val="600"/>
              </a:spcAft>
              <a:buNone/>
            </a:pPr>
            <a:r>
              <a:rPr lang="en-US" sz="1600" dirty="0" smtClean="0">
                <a:latin typeface="Times New Roman" panose="02020603050405020304" pitchFamily="18" charset="0"/>
                <a:cs typeface="Times New Roman" panose="02020603050405020304" pitchFamily="18" charset="0"/>
              </a:rPr>
              <a:t>Date</a:t>
            </a:r>
            <a:r>
              <a:rPr lang="en-US" sz="1600" dirty="0">
                <a:latin typeface="Times New Roman" panose="02020603050405020304" pitchFamily="18" charset="0"/>
                <a:cs typeface="Times New Roman" panose="02020603050405020304" pitchFamily="18" charset="0"/>
              </a:rPr>
              <a:t>: June 24, 2011</a:t>
            </a:r>
            <a:r>
              <a:rPr lang="en-US" sz="1600" dirty="0"/>
              <a:t> </a:t>
            </a:r>
            <a:endParaRPr lang="en-US" dirty="0"/>
          </a:p>
          <a:p>
            <a:pPr marL="457200" indent="0" algn="just">
              <a:spcBef>
                <a:spcPts val="600"/>
              </a:spcBef>
              <a:spcAft>
                <a:spcPts val="600"/>
              </a:spcAft>
              <a:buNone/>
            </a:pPr>
            <a:r>
              <a:rPr lang="en-US" sz="1800" i="1" dirty="0">
                <a:latin typeface="Times New Roman" panose="02020603050405020304" pitchFamily="18" charset="0"/>
                <a:cs typeface="Times New Roman" panose="02020603050405020304" pitchFamily="18" charset="0"/>
              </a:rPr>
              <a:t>[excerpt]</a:t>
            </a:r>
          </a:p>
          <a:p>
            <a:pPr marL="457200" indent="0" algn="just">
              <a:spcBef>
                <a:spcPts val="600"/>
              </a:spcBef>
              <a:buNone/>
            </a:pPr>
            <a:r>
              <a:rPr lang="en-US" sz="1800" dirty="0"/>
              <a:t>Even while recognizing the ROC government and its "jurisdiction" over Taiwan, on the eve of the Nixon Administration's contacts with PRC leaders in Beijing, the State Department testified to Congress in 1969 and 1970 that the juridical matter of the status of Taiwan remained undetermined. The State Department also wrote that: </a:t>
            </a:r>
          </a:p>
          <a:p>
            <a:pPr marL="914400" indent="0" algn="just">
              <a:spcBef>
                <a:spcPts val="600"/>
              </a:spcBef>
              <a:spcAft>
                <a:spcPts val="1200"/>
              </a:spcAft>
              <a:buNone/>
            </a:pPr>
            <a:r>
              <a:rPr lang="en-US" sz="1600" dirty="0">
                <a:latin typeface="Century Gothic" panose="020B0502020202020204" pitchFamily="34" charset="0"/>
                <a:cs typeface="Times New Roman" panose="02020603050405020304" pitchFamily="18" charset="0"/>
              </a:rPr>
              <a:t>In neither [the Japanese Peace Treaty of 1951 nor the Treaty of Peace between the Republic of China and Japan of 1952] did Japan cede this area [of Formosa and the Pescadores] to any particular entity. As Taiwan and the Pescadores are not covered by any existing international disposition, sovereignty over the area is an unsettled question subject to future international resolution. Both the Republic of China and the Chinese Communists disagree with this conclusion and consider that Taiwan and the Pescadores are part of the sovereign state of China. The United States recognizes the Government of the Republic of China as legitimately occupying and exercising jurisdiction over Taiwan and the Pescadores.</a:t>
            </a:r>
            <a:endParaRPr lang="en-US" dirty="0">
              <a:latin typeface="Century Gothic" panose="020B0502020202020204" pitchFamily="34" charset="0"/>
              <a:cs typeface="Times New Roman" panose="02020603050405020304" pitchFamily="18" charset="0"/>
            </a:endParaRPr>
          </a:p>
          <a:p>
            <a:pPr marL="0" indent="0" algn="just">
              <a:spcBef>
                <a:spcPts val="1200"/>
              </a:spcBef>
              <a:spcAft>
                <a:spcPts val="1200"/>
              </a:spcAft>
              <a:buNone/>
            </a:pPr>
            <a:endParaRPr lang="en-US" dirty="0"/>
          </a:p>
        </p:txBody>
      </p:sp>
    </p:spTree>
    <p:extLst>
      <p:ext uri="{BB962C8B-B14F-4D97-AF65-F5344CB8AC3E}">
        <p14:creationId xmlns="" xmlns:p14="http://schemas.microsoft.com/office/powerpoint/2010/main" val="10394603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lgn="just">
              <a:buNone/>
            </a:pPr>
            <a:r>
              <a:rPr lang="en-US" b="1" cap="all" dirty="0" smtClean="0"/>
              <a:t>Congressional </a:t>
            </a:r>
            <a:r>
              <a:rPr lang="en-US" b="1" cap="all" dirty="0"/>
              <a:t>Research Service</a:t>
            </a:r>
          </a:p>
          <a:p>
            <a:pPr marL="457200" indent="0" algn="just">
              <a:buNone/>
            </a:pPr>
            <a:r>
              <a:rPr lang="en-US" dirty="0"/>
              <a:t>China/Taiwan: Evolution of the "One China" Policy </a:t>
            </a:r>
          </a:p>
          <a:p>
            <a:pPr marL="457200" indent="0" algn="r">
              <a:buNone/>
            </a:pPr>
            <a:r>
              <a:rPr lang="en-US" sz="1600" dirty="0" smtClean="0">
                <a:latin typeface="Times New Roman" panose="02020603050405020304" pitchFamily="18" charset="0"/>
                <a:cs typeface="Times New Roman" panose="02020603050405020304" pitchFamily="18" charset="0"/>
              </a:rPr>
              <a:t>Date Issued</a:t>
            </a:r>
            <a:r>
              <a:rPr lang="en-US" sz="1600" dirty="0">
                <a:latin typeface="Times New Roman" panose="02020603050405020304" pitchFamily="18" charset="0"/>
                <a:cs typeface="Times New Roman" panose="02020603050405020304" pitchFamily="18" charset="0"/>
              </a:rPr>
              <a:t>: July 9, </a:t>
            </a:r>
            <a:r>
              <a:rPr lang="en-US" sz="1600" dirty="0" smtClean="0">
                <a:latin typeface="Times New Roman" panose="02020603050405020304" pitchFamily="18" charset="0"/>
                <a:cs typeface="Times New Roman" panose="02020603050405020304" pitchFamily="18" charset="0"/>
              </a:rPr>
              <a:t>2007</a:t>
            </a:r>
            <a:endParaRPr lang="en-US" sz="1600" dirty="0">
              <a:latin typeface="Times New Roman" panose="02020603050405020304" pitchFamily="18" charset="0"/>
              <a:cs typeface="Times New Roman" panose="02020603050405020304" pitchFamily="18" charset="0"/>
            </a:endParaRPr>
          </a:p>
          <a:p>
            <a:pPr marL="914400" indent="0" algn="just">
              <a:buNone/>
            </a:pPr>
            <a:r>
              <a:rPr lang="en-US" sz="1800" i="1" dirty="0">
                <a:latin typeface="Times New Roman" panose="02020603050405020304" pitchFamily="18" charset="0"/>
                <a:cs typeface="Times New Roman" panose="02020603050405020304" pitchFamily="18" charset="0"/>
              </a:rPr>
              <a:t>[ excerpt]</a:t>
            </a:r>
            <a:endParaRPr lang="en-US" i="1" dirty="0">
              <a:latin typeface="Times New Roman" panose="02020603050405020304" pitchFamily="18" charset="0"/>
              <a:cs typeface="Times New Roman" panose="02020603050405020304" pitchFamily="18" charset="0"/>
            </a:endParaRPr>
          </a:p>
          <a:p>
            <a:pPr marL="1371600" indent="-457200" algn="just">
              <a:buFont typeface="+mj-lt"/>
              <a:buAutoNum type="arabicPeriod"/>
            </a:pPr>
            <a:r>
              <a:rPr lang="en-US" sz="1800" dirty="0" smtClean="0">
                <a:latin typeface="Century Gothic" panose="020B0502020202020204" pitchFamily="34" charset="0"/>
              </a:rPr>
              <a:t>The </a:t>
            </a:r>
            <a:r>
              <a:rPr lang="en-US" sz="1800" dirty="0">
                <a:latin typeface="Century Gothic" panose="020B0502020202020204" pitchFamily="34" charset="0"/>
              </a:rPr>
              <a:t>United States did not explicitly state the sovereign status of Taiwan in the three US-PRC Joint Communiques of 1972, 1979, and 1982.</a:t>
            </a:r>
          </a:p>
          <a:p>
            <a:pPr marL="1371600" indent="-457200" algn="just">
              <a:buFont typeface="+mj-lt"/>
              <a:buAutoNum type="arabicPeriod"/>
            </a:pPr>
            <a:r>
              <a:rPr lang="en-US" sz="1800" dirty="0" smtClean="0">
                <a:latin typeface="Century Gothic" panose="020B0502020202020204" pitchFamily="34" charset="0"/>
              </a:rPr>
              <a:t>The </a:t>
            </a:r>
            <a:r>
              <a:rPr lang="en-US" sz="1800" dirty="0">
                <a:latin typeface="Century Gothic" panose="020B0502020202020204" pitchFamily="34" charset="0"/>
              </a:rPr>
              <a:t>United States "acknowledged" the "One China" position of both sides of the Taiwan Strait. </a:t>
            </a:r>
          </a:p>
          <a:p>
            <a:pPr marL="1371600" indent="-457200" algn="just">
              <a:buFont typeface="+mj-lt"/>
              <a:buAutoNum type="arabicPeriod"/>
            </a:pPr>
            <a:r>
              <a:rPr lang="en-US" sz="1800" dirty="0" smtClean="0">
                <a:latin typeface="Century Gothic" panose="020B0502020202020204" pitchFamily="34" charset="0"/>
              </a:rPr>
              <a:t>US </a:t>
            </a:r>
            <a:r>
              <a:rPr lang="en-US" sz="1800" dirty="0">
                <a:latin typeface="Century Gothic" panose="020B0502020202020204" pitchFamily="34" charset="0"/>
              </a:rPr>
              <a:t>policy has not recognized the PRC's sovereignty over Taiwan; </a:t>
            </a:r>
          </a:p>
          <a:p>
            <a:pPr marL="1371600" indent="-457200" algn="just">
              <a:buFont typeface="+mj-lt"/>
              <a:buAutoNum type="arabicPeriod"/>
            </a:pPr>
            <a:r>
              <a:rPr lang="en-US" sz="1800" dirty="0" smtClean="0">
                <a:latin typeface="Century Gothic" panose="020B0502020202020204" pitchFamily="34" charset="0"/>
              </a:rPr>
              <a:t>US </a:t>
            </a:r>
            <a:r>
              <a:rPr lang="en-US" sz="1800" dirty="0">
                <a:latin typeface="Century Gothic" panose="020B0502020202020204" pitchFamily="34" charset="0"/>
              </a:rPr>
              <a:t>policy has not recognized Taiwan as a sovereign country; and </a:t>
            </a:r>
          </a:p>
          <a:p>
            <a:pPr marL="1371600" indent="-457200" algn="just">
              <a:buFont typeface="+mj-lt"/>
              <a:buAutoNum type="arabicPeriod"/>
            </a:pPr>
            <a:r>
              <a:rPr lang="en-US" sz="1800" dirty="0" smtClean="0">
                <a:latin typeface="Century Gothic" panose="020B0502020202020204" pitchFamily="34" charset="0"/>
              </a:rPr>
              <a:t>US </a:t>
            </a:r>
            <a:r>
              <a:rPr lang="en-US" sz="1800" dirty="0">
                <a:latin typeface="Century Gothic" panose="020B0502020202020204" pitchFamily="34" charset="0"/>
              </a:rPr>
              <a:t>policy has considered Taiwan's status as undetermined.</a:t>
            </a:r>
          </a:p>
          <a:p>
            <a:pPr marL="0" indent="0" algn="just">
              <a:buNone/>
            </a:pPr>
            <a:endParaRPr lang="en-US" dirty="0"/>
          </a:p>
        </p:txBody>
      </p:sp>
    </p:spTree>
    <p:extLst>
      <p:ext uri="{BB962C8B-B14F-4D97-AF65-F5344CB8AC3E}">
        <p14:creationId xmlns="" xmlns:p14="http://schemas.microsoft.com/office/powerpoint/2010/main" val="33307530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ts val="1200"/>
              </a:spcBef>
              <a:buNone/>
            </a:pPr>
            <a:r>
              <a:rPr lang="en-US" b="1" cap="all" dirty="0"/>
              <a:t>Sheng </a:t>
            </a:r>
            <a:r>
              <a:rPr lang="en-US" b="1" dirty="0"/>
              <a:t>v.</a:t>
            </a:r>
            <a:r>
              <a:rPr lang="en-US" b="1" cap="all" dirty="0"/>
              <a:t> Rogers, D.C. Circuit, Oct. 6, 1959</a:t>
            </a:r>
          </a:p>
          <a:p>
            <a:pPr marL="457200" indent="0">
              <a:spcBef>
                <a:spcPts val="600"/>
              </a:spcBef>
              <a:buNone/>
            </a:pPr>
            <a:r>
              <a:rPr lang="en-US" dirty="0" smtClean="0"/>
              <a:t>In </a:t>
            </a:r>
            <a:r>
              <a:rPr lang="en-US" dirty="0"/>
              <a:t>this case the judges examined the legal status of Taiwan in detail, and held</a:t>
            </a:r>
            <a:r>
              <a:rPr lang="en-US" dirty="0" smtClean="0"/>
              <a:t>:</a:t>
            </a:r>
            <a:endParaRPr lang="en-US" dirty="0"/>
          </a:p>
          <a:p>
            <a:pPr marL="914400" indent="0">
              <a:spcBef>
                <a:spcPts val="600"/>
              </a:spcBef>
              <a:spcAft>
                <a:spcPts val="1200"/>
              </a:spcAft>
              <a:buNone/>
            </a:pPr>
            <a:r>
              <a:rPr lang="en-US" sz="1800" dirty="0">
                <a:latin typeface="Century Gothic" panose="020B0502020202020204" pitchFamily="34" charset="0"/>
              </a:rPr>
              <a:t>" . . . that the Government of the Republic of China exercises authority over the island; that the sovereignty of Formosa has not been transferred to China; and that Formosa is not a part of China as a country, at least not as yet, and not until and unless appropriate treaties are hereafter entered into. Formosa may be said to be a territory or an area occupied and administered by the Government of the Republic of China, but is not officially recognized as being a part of the Republic of China</a:t>
            </a:r>
            <a:r>
              <a:rPr lang="en-US" sz="1800" dirty="0" smtClean="0">
                <a:latin typeface="Century Gothic" panose="020B0502020202020204" pitchFamily="34" charset="0"/>
              </a:rPr>
              <a:t>."</a:t>
            </a:r>
            <a:endParaRPr lang="en-US" sz="100" dirty="0" smtClean="0">
              <a:latin typeface="Century Gothic" panose="020B0502020202020204" pitchFamily="34" charset="0"/>
            </a:endParaRPr>
          </a:p>
          <a:p>
            <a:pPr marL="0" indent="0">
              <a:spcBef>
                <a:spcPts val="1200"/>
              </a:spcBef>
              <a:buNone/>
            </a:pPr>
            <a:r>
              <a:rPr lang="en-US" b="1" cap="all" dirty="0" smtClean="0"/>
              <a:t>Treaties in Force</a:t>
            </a:r>
          </a:p>
          <a:p>
            <a:pPr marL="457200" indent="0">
              <a:spcBef>
                <a:spcPts val="600"/>
              </a:spcBef>
              <a:buNone/>
            </a:pPr>
            <a:r>
              <a:rPr lang="en-US" dirty="0" smtClean="0"/>
              <a:t>For </a:t>
            </a:r>
            <a:r>
              <a:rPr lang="en-US" dirty="0"/>
              <a:t>many years, and indeed up to the present day, the "Taiwan" entry in the U.S. Dept. of State publication </a:t>
            </a:r>
            <a:r>
              <a:rPr lang="en-US" u="sng" dirty="0"/>
              <a:t>Treaties in Force</a:t>
            </a:r>
            <a:r>
              <a:rPr lang="en-US" dirty="0"/>
              <a:t> has clearly noted that:</a:t>
            </a:r>
          </a:p>
          <a:p>
            <a:pPr marL="914400" indent="0">
              <a:spcBef>
                <a:spcPts val="600"/>
              </a:spcBef>
              <a:spcAft>
                <a:spcPts val="1200"/>
              </a:spcAft>
              <a:buNone/>
            </a:pPr>
            <a:r>
              <a:rPr lang="en-US" sz="1800" dirty="0">
                <a:latin typeface="Century Gothic" panose="020B0502020202020204" pitchFamily="34" charset="0"/>
              </a:rPr>
              <a:t>"The United States does not recognize the Republic of China as a state or a government."</a:t>
            </a:r>
            <a:endParaRPr lang="en-US" dirty="0">
              <a:latin typeface="Century Gothic" panose="020B0502020202020204" pitchFamily="34" charset="0"/>
            </a:endParaRPr>
          </a:p>
          <a:p>
            <a:pPr marL="0" indent="0">
              <a:spcBef>
                <a:spcPts val="1200"/>
              </a:spcBef>
              <a:spcAft>
                <a:spcPts val="1200"/>
              </a:spcAft>
              <a:buNone/>
            </a:pPr>
            <a:endParaRPr lang="en-US" dirty="0"/>
          </a:p>
        </p:txBody>
      </p:sp>
    </p:spTree>
    <p:extLst>
      <p:ext uri="{BB962C8B-B14F-4D97-AF65-F5344CB8AC3E}">
        <p14:creationId xmlns="" xmlns:p14="http://schemas.microsoft.com/office/powerpoint/2010/main" val="2065321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chor="ctr" anchorCtr="0">
            <a:normAutofit/>
          </a:bodyPr>
          <a:lstStyle/>
          <a:p>
            <a:pPr marL="0" indent="0" algn="just">
              <a:spcBef>
                <a:spcPts val="600"/>
              </a:spcBef>
              <a:spcAft>
                <a:spcPts val="600"/>
              </a:spcAft>
              <a:buNone/>
            </a:pPr>
            <a:r>
              <a:rPr lang="en-US" b="1" dirty="0" smtClean="0"/>
              <a:t>To </a:t>
            </a:r>
            <a:r>
              <a:rPr lang="en-US" b="1" dirty="0"/>
              <a:t>aid in the discussion of this concept, illustrations from United States history will be given for reference</a:t>
            </a:r>
            <a:r>
              <a:rPr lang="en-US" b="1" dirty="0" smtClean="0"/>
              <a:t>.</a:t>
            </a:r>
            <a:endParaRPr lang="en-US" sz="2400" b="1" dirty="0"/>
          </a:p>
          <a:p>
            <a:pPr marL="0" indent="0" algn="just">
              <a:spcBef>
                <a:spcPts val="600"/>
              </a:spcBef>
              <a:spcAft>
                <a:spcPts val="600"/>
              </a:spcAft>
              <a:buNone/>
            </a:pPr>
            <a:r>
              <a:rPr lang="en-US" dirty="0" smtClean="0"/>
              <a:t>EXAMPLE 1:</a:t>
            </a:r>
          </a:p>
          <a:p>
            <a:pPr marL="457200" indent="0" algn="just">
              <a:spcBef>
                <a:spcPts val="600"/>
              </a:spcBef>
              <a:spcAft>
                <a:spcPts val="600"/>
              </a:spcAft>
              <a:buNone/>
            </a:pPr>
            <a:r>
              <a:rPr lang="en-US" sz="1800" dirty="0" smtClean="0"/>
              <a:t>One </a:t>
            </a:r>
            <a:r>
              <a:rPr lang="en-US" sz="1800" dirty="0"/>
              <a:t>common situation which arises is when U.S. military troops have occupied some particular area.  The United States military occupation of the northern and central Mexican states during the Mexican American War is a good example of the category of “foreign territory under the jurisdiction of the United States</a:t>
            </a:r>
            <a:r>
              <a:rPr lang="en-US" sz="1800" dirty="0" smtClean="0"/>
              <a:t>.”</a:t>
            </a:r>
            <a:endParaRPr lang="en-US" sz="2400" dirty="0" smtClean="0"/>
          </a:p>
          <a:p>
            <a:pPr marL="0" indent="0" algn="r">
              <a:spcBef>
                <a:spcPts val="600"/>
              </a:spcBef>
              <a:spcAft>
                <a:spcPts val="600"/>
              </a:spcAft>
              <a:buNone/>
            </a:pPr>
            <a:r>
              <a:rPr lang="en-US" sz="1800" b="1" dirty="0" smtClean="0"/>
              <a:t>U.S. Supreme Court References</a:t>
            </a:r>
            <a:endParaRPr lang="en-US" sz="1600" b="1" dirty="0" smtClean="0"/>
          </a:p>
          <a:p>
            <a:pPr marL="0" indent="0" algn="r">
              <a:lnSpc>
                <a:spcPct val="50000"/>
              </a:lnSpc>
              <a:spcBef>
                <a:spcPts val="600"/>
              </a:spcBef>
              <a:spcAft>
                <a:spcPts val="600"/>
              </a:spcAft>
              <a:buNone/>
            </a:pPr>
            <a:r>
              <a:rPr lang="en-US" sz="1600" dirty="0" smtClean="0"/>
              <a:t>Fleming </a:t>
            </a:r>
            <a:r>
              <a:rPr lang="en-US" sz="1600" dirty="0"/>
              <a:t>v. Page (</a:t>
            </a:r>
            <a:r>
              <a:rPr lang="en-US" sz="1600" dirty="0" smtClean="0"/>
              <a:t>1850)</a:t>
            </a:r>
          </a:p>
          <a:p>
            <a:pPr marL="0" indent="0" algn="r">
              <a:lnSpc>
                <a:spcPct val="50000"/>
              </a:lnSpc>
              <a:spcBef>
                <a:spcPts val="600"/>
              </a:spcBef>
              <a:spcAft>
                <a:spcPts val="600"/>
              </a:spcAft>
              <a:buNone/>
            </a:pPr>
            <a:r>
              <a:rPr lang="en-US" sz="1600" dirty="0" smtClean="0"/>
              <a:t>Cross </a:t>
            </a:r>
            <a:r>
              <a:rPr lang="en-US" sz="1600" dirty="0"/>
              <a:t>v. Harrison (</a:t>
            </a:r>
            <a:r>
              <a:rPr lang="en-US" sz="1600" dirty="0" smtClean="0"/>
              <a:t>1853)</a:t>
            </a:r>
          </a:p>
          <a:p>
            <a:pPr marL="0" indent="0" algn="r">
              <a:lnSpc>
                <a:spcPct val="50000"/>
              </a:lnSpc>
              <a:spcBef>
                <a:spcPts val="600"/>
              </a:spcBef>
              <a:spcAft>
                <a:spcPts val="600"/>
              </a:spcAft>
              <a:buNone/>
            </a:pPr>
            <a:r>
              <a:rPr lang="en-US" sz="1600" dirty="0" err="1" smtClean="0"/>
              <a:t>DeLima</a:t>
            </a:r>
            <a:r>
              <a:rPr lang="en-US" sz="1600" dirty="0" smtClean="0"/>
              <a:t> </a:t>
            </a:r>
            <a:r>
              <a:rPr lang="en-US" sz="1600" dirty="0"/>
              <a:t>v. Bidwell (1901)</a:t>
            </a:r>
            <a:endParaRPr lang="en-US" sz="2400" dirty="0"/>
          </a:p>
        </p:txBody>
      </p:sp>
    </p:spTree>
    <p:extLst>
      <p:ext uri="{BB962C8B-B14F-4D97-AF65-F5344CB8AC3E}">
        <p14:creationId xmlns="" xmlns:p14="http://schemas.microsoft.com/office/powerpoint/2010/main" val="25997605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twclarify-page.bmp"/>
          <p:cNvPicPr>
            <a:picLocks noGrp="1" noChangeAspect="1"/>
          </p:cNvPicPr>
          <p:nvPr>
            <p:ph idx="1"/>
          </p:nvPr>
        </p:nvPicPr>
        <p:blipFill>
          <a:blip r:embed="rId2"/>
          <a:stretch>
            <a:fillRect/>
          </a:stretch>
        </p:blipFill>
        <p:spPr>
          <a:xfrm>
            <a:off x="-1" y="0"/>
            <a:ext cx="8425009" cy="5974080"/>
          </a:xfrm>
        </p:spPr>
      </p:pic>
    </p:spTree>
    <p:extLst>
      <p:ext uri="{BB962C8B-B14F-4D97-AF65-F5344CB8AC3E}">
        <p14:creationId xmlns="" xmlns:p14="http://schemas.microsoft.com/office/powerpoint/2010/main" val="28280943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0" indent="0" algn="ctr">
              <a:buNone/>
            </a:pPr>
            <a:endParaRPr lang="en-US" sz="2400" dirty="0" smtClean="0">
              <a:latin typeface="Century Gothic" panose="020B0502020202020204" pitchFamily="34" charset="0"/>
              <a:cs typeface="Times New Roman" panose="02020603050405020304" pitchFamily="18" charset="0"/>
            </a:endParaRPr>
          </a:p>
          <a:p>
            <a:pPr marL="0" indent="0" algn="ctr">
              <a:buNone/>
            </a:pPr>
            <a:endParaRPr lang="en-US" sz="2400" dirty="0" smtClean="0">
              <a:latin typeface="Century Gothic" panose="020B0502020202020204" pitchFamily="34" charset="0"/>
              <a:cs typeface="Times New Roman" panose="02020603050405020304" pitchFamily="18" charset="0"/>
            </a:endParaRPr>
          </a:p>
          <a:p>
            <a:pPr marL="0" indent="0" algn="ctr">
              <a:buNone/>
            </a:pPr>
            <a:endParaRPr lang="en-US" sz="2400" dirty="0" smtClean="0">
              <a:latin typeface="Century Gothic" panose="020B0502020202020204" pitchFamily="34" charset="0"/>
              <a:cs typeface="Times New Roman" panose="02020603050405020304" pitchFamily="18" charset="0"/>
            </a:endParaRPr>
          </a:p>
          <a:p>
            <a:pPr marL="0" indent="0" algn="ctr">
              <a:buNone/>
            </a:pPr>
            <a:r>
              <a:rPr lang="en-US" sz="2400" dirty="0" smtClean="0">
                <a:latin typeface="Century Gothic" panose="020B0502020202020204" pitchFamily="34" charset="0"/>
                <a:cs typeface="Times New Roman" panose="02020603050405020304" pitchFamily="18" charset="0"/>
              </a:rPr>
              <a:t>Written &amp; Compiled by the</a:t>
            </a:r>
            <a:endParaRPr lang="en-US" dirty="0" smtClean="0">
              <a:latin typeface="Century Gothic" panose="020B0502020202020204" pitchFamily="34" charset="0"/>
              <a:cs typeface="Times New Roman" panose="02020603050405020304" pitchFamily="18" charset="0"/>
            </a:endParaRPr>
          </a:p>
          <a:p>
            <a:pPr marL="0" indent="0" algn="ctr">
              <a:buNone/>
            </a:pPr>
            <a:r>
              <a:rPr lang="en-US" sz="3600" b="1" dirty="0" smtClean="0">
                <a:latin typeface="Century Gothic" panose="020B0502020202020204" pitchFamily="34" charset="0"/>
              </a:rPr>
              <a:t> Taiwan – U.S. Democracy Association</a:t>
            </a:r>
          </a:p>
          <a:p>
            <a:pPr marL="0" indent="0" algn="ctr">
              <a:buNone/>
            </a:pPr>
            <a:endParaRPr lang="en-US" sz="1200" b="1" dirty="0" smtClean="0">
              <a:latin typeface="Century Gothic" panose="020B0502020202020204" pitchFamily="34" charset="0"/>
            </a:endParaRPr>
          </a:p>
          <a:p>
            <a:pPr marL="0" indent="0" algn="ctr">
              <a:buNone/>
            </a:pPr>
            <a:endParaRPr lang="en-US" sz="1200" b="1" dirty="0" smtClean="0">
              <a:latin typeface="Century Gothic" panose="020B0502020202020204" pitchFamily="34" charset="0"/>
            </a:endParaRPr>
          </a:p>
          <a:p>
            <a:pPr marL="0" indent="0" algn="ctr">
              <a:buNone/>
            </a:pPr>
            <a:endParaRPr lang="en-US" sz="1200" b="1" dirty="0" smtClean="0">
              <a:latin typeface="Century Gothic" panose="020B0502020202020204" pitchFamily="34" charset="0"/>
            </a:endParaRPr>
          </a:p>
          <a:p>
            <a:pPr marL="0" indent="0" algn="ctr">
              <a:buNone/>
            </a:pPr>
            <a:r>
              <a:rPr lang="en-US" sz="1200" b="1" dirty="0" smtClean="0">
                <a:latin typeface="Century Gothic" panose="020B0502020202020204" pitchFamily="34" charset="0"/>
              </a:rPr>
              <a:t>Version </a:t>
            </a:r>
            <a:r>
              <a:rPr lang="en-US" sz="1200" b="1" dirty="0" smtClean="0">
                <a:latin typeface="Century Gothic" panose="020B0502020202020204" pitchFamily="34" charset="0"/>
              </a:rPr>
              <a:t>1.01</a:t>
            </a:r>
            <a:endParaRPr lang="en-US" sz="1200" b="1" dirty="0" smtClean="0">
              <a:latin typeface="Century Gothic" panose="020B0502020202020204" pitchFamily="34" charset="0"/>
            </a:endParaRPr>
          </a:p>
          <a:p>
            <a:pPr marL="0" indent="0" algn="ctr">
              <a:buNone/>
            </a:pPr>
            <a:r>
              <a:rPr lang="en-US" sz="1200" b="1" dirty="0" smtClean="0">
                <a:latin typeface="Century Gothic" panose="020B0502020202020204" pitchFamily="34" charset="0"/>
              </a:rPr>
              <a:t>September </a:t>
            </a:r>
            <a:r>
              <a:rPr lang="en-US" sz="1200" b="1" dirty="0" smtClean="0">
                <a:latin typeface="Century Gothic" panose="020B0502020202020204" pitchFamily="34" charset="0"/>
              </a:rPr>
              <a:t>2014 </a:t>
            </a:r>
          </a:p>
          <a:p>
            <a:pPr marL="0" indent="0" algn="ctr">
              <a:buNone/>
            </a:pPr>
            <a:r>
              <a:rPr lang="en-US" sz="1200" b="1" dirty="0" smtClean="0">
                <a:latin typeface="Century Gothic" panose="020B0502020202020204" pitchFamily="34" charset="0"/>
              </a:rPr>
              <a:t>Updated April 2015</a:t>
            </a:r>
          </a:p>
          <a:p>
            <a:pPr marL="0" indent="0" algn="ctr">
              <a:buNone/>
            </a:pPr>
            <a:endParaRPr lang="zh-TW"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chor="ctr" anchorCtr="0">
            <a:noAutofit/>
          </a:bodyPr>
          <a:lstStyle/>
          <a:p>
            <a:pPr marL="0" indent="0" algn="just">
              <a:spcBef>
                <a:spcPts val="600"/>
              </a:spcBef>
              <a:spcAft>
                <a:spcPts val="600"/>
              </a:spcAft>
              <a:buNone/>
            </a:pPr>
            <a:r>
              <a:rPr lang="en-US" dirty="0" smtClean="0"/>
              <a:t>EXAMPLE 2:</a:t>
            </a:r>
            <a:endParaRPr lang="en-US" sz="2400" dirty="0" smtClean="0"/>
          </a:p>
          <a:p>
            <a:pPr marL="457200" indent="0" algn="just">
              <a:spcBef>
                <a:spcPts val="600"/>
              </a:spcBef>
              <a:spcAft>
                <a:spcPts val="600"/>
              </a:spcAft>
              <a:buNone/>
            </a:pPr>
            <a:r>
              <a:rPr lang="en-US" sz="1800" dirty="0" smtClean="0"/>
              <a:t>Even </a:t>
            </a:r>
            <a:r>
              <a:rPr lang="en-US" sz="1800" dirty="0"/>
              <a:t>in situations after war where territory was ceded to the USA by treaty, and was added within the boundaries of USA national territory, such territory was still regarded as “foreign to the states of the Union.” Additionally, it was held that the U.S. Constitution did not apply in its entirety to these areas, whether during the period of United States Military Government (USMG) jurisdiction or later when the local “civil government” was organized.  Examples are Puerto Rico, Guam, and the Philippines after the close of the Spanish American War.  In the early to mid-1900s, some scholars wrote articles examining the legal treatment of these territories, and concluded that they were “foreign in a domestic sense</a:t>
            </a:r>
            <a:r>
              <a:rPr lang="en-US" sz="1800" dirty="0" smtClean="0"/>
              <a:t>.”</a:t>
            </a:r>
            <a:endParaRPr lang="en-US" sz="2400" dirty="0" smtClean="0"/>
          </a:p>
          <a:p>
            <a:pPr marL="0" indent="0" algn="r">
              <a:spcBef>
                <a:spcPts val="600"/>
              </a:spcBef>
              <a:spcAft>
                <a:spcPts val="600"/>
              </a:spcAft>
              <a:buNone/>
            </a:pPr>
            <a:r>
              <a:rPr lang="en-US" sz="1800" b="1" dirty="0" smtClean="0"/>
              <a:t>U.S</a:t>
            </a:r>
            <a:r>
              <a:rPr lang="en-US" sz="1800" b="1" dirty="0"/>
              <a:t>. Supreme Court </a:t>
            </a:r>
            <a:r>
              <a:rPr lang="en-US" sz="1800" b="1" dirty="0" smtClean="0"/>
              <a:t>References</a:t>
            </a:r>
            <a:endParaRPr lang="en-US" sz="1800" b="1" dirty="0"/>
          </a:p>
          <a:p>
            <a:pPr marL="0" indent="0" algn="r">
              <a:lnSpc>
                <a:spcPct val="50000"/>
              </a:lnSpc>
              <a:spcBef>
                <a:spcPts val="600"/>
              </a:spcBef>
              <a:spcAft>
                <a:spcPts val="600"/>
              </a:spcAft>
              <a:buNone/>
            </a:pPr>
            <a:r>
              <a:rPr lang="en-US" sz="1600" dirty="0"/>
              <a:t>Dooley v. U.S. (1901)</a:t>
            </a:r>
          </a:p>
          <a:p>
            <a:pPr marL="0" indent="0" algn="r">
              <a:lnSpc>
                <a:spcPct val="50000"/>
              </a:lnSpc>
              <a:spcBef>
                <a:spcPts val="600"/>
              </a:spcBef>
              <a:spcAft>
                <a:spcPts val="600"/>
              </a:spcAft>
              <a:buNone/>
            </a:pPr>
            <a:r>
              <a:rPr lang="en-US" sz="1600" dirty="0"/>
              <a:t> </a:t>
            </a:r>
            <a:r>
              <a:rPr lang="en-US" sz="1600" dirty="0" err="1"/>
              <a:t>Downes</a:t>
            </a:r>
            <a:r>
              <a:rPr lang="en-US" sz="1600" dirty="0"/>
              <a:t> v. Bidwell (1901</a:t>
            </a:r>
          </a:p>
          <a:p>
            <a:pPr marL="0" indent="0" algn="r">
              <a:lnSpc>
                <a:spcPct val="50000"/>
              </a:lnSpc>
              <a:spcBef>
                <a:spcPts val="600"/>
              </a:spcBef>
              <a:spcAft>
                <a:spcPts val="1200"/>
              </a:spcAft>
              <a:buNone/>
            </a:pPr>
            <a:r>
              <a:rPr lang="en-US" sz="1600" dirty="0" smtClean="0"/>
              <a:t>Gonzales v. Williams (1904)</a:t>
            </a:r>
          </a:p>
          <a:p>
            <a:pPr marL="0" indent="0" algn="r">
              <a:lnSpc>
                <a:spcPct val="50000"/>
              </a:lnSpc>
              <a:spcBef>
                <a:spcPts val="1200"/>
              </a:spcBef>
              <a:spcAft>
                <a:spcPts val="600"/>
              </a:spcAft>
              <a:buNone/>
            </a:pPr>
            <a:r>
              <a:rPr lang="en-US" sz="1600" u="sng" dirty="0" smtClean="0"/>
              <a:t>Foreign in a Domestic Sense: American Expansion, and the Constitution</a:t>
            </a:r>
            <a:r>
              <a:rPr lang="en-US" sz="1600" dirty="0" smtClean="0"/>
              <a:t> </a:t>
            </a:r>
          </a:p>
          <a:p>
            <a:pPr marL="0" indent="0" algn="r">
              <a:lnSpc>
                <a:spcPct val="50000"/>
              </a:lnSpc>
              <a:spcBef>
                <a:spcPts val="600"/>
              </a:spcBef>
              <a:spcAft>
                <a:spcPts val="600"/>
              </a:spcAft>
              <a:buNone/>
            </a:pPr>
            <a:r>
              <a:rPr lang="en-US" sz="1600" dirty="0" smtClean="0"/>
              <a:t>by Christina Duffy Burnett and Burke Marshall (Editors),  </a:t>
            </a:r>
          </a:p>
          <a:p>
            <a:pPr marL="0" indent="0" algn="r">
              <a:lnSpc>
                <a:spcPct val="50000"/>
              </a:lnSpc>
              <a:spcBef>
                <a:spcPts val="600"/>
              </a:spcBef>
              <a:spcAft>
                <a:spcPts val="600"/>
              </a:spcAft>
              <a:buNone/>
            </a:pPr>
            <a:r>
              <a:rPr lang="en-US" sz="1600" dirty="0" smtClean="0"/>
              <a:t>Duke University Press, Durham, N.C. (2001).</a:t>
            </a:r>
            <a:endParaRPr lang="en-US" sz="1400" dirty="0" smtClean="0"/>
          </a:p>
        </p:txBody>
      </p:sp>
    </p:spTree>
    <p:extLst>
      <p:ext uri="{BB962C8B-B14F-4D97-AF65-F5344CB8AC3E}">
        <p14:creationId xmlns="" xmlns:p14="http://schemas.microsoft.com/office/powerpoint/2010/main" val="1425938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chor="ctr" anchorCtr="0">
            <a:noAutofit/>
          </a:bodyPr>
          <a:lstStyle/>
          <a:p>
            <a:pPr marL="0" indent="0" algn="just">
              <a:spcBef>
                <a:spcPts val="600"/>
              </a:spcBef>
              <a:spcAft>
                <a:spcPts val="600"/>
              </a:spcAft>
              <a:buNone/>
            </a:pPr>
            <a:r>
              <a:rPr lang="en-US" dirty="0" smtClean="0"/>
              <a:t>EXAMPLE 3(a):</a:t>
            </a:r>
          </a:p>
          <a:p>
            <a:pPr marL="457200" indent="0" algn="just">
              <a:spcBef>
                <a:spcPts val="600"/>
              </a:spcBef>
              <a:spcAft>
                <a:spcPts val="600"/>
              </a:spcAft>
              <a:buNone/>
            </a:pPr>
            <a:r>
              <a:rPr lang="en-US" sz="1800" dirty="0" smtClean="0"/>
              <a:t>A </a:t>
            </a:r>
            <a:r>
              <a:rPr lang="en-US" sz="1800" dirty="0"/>
              <a:t>further peculiarity is where U.S. military troops liberated the territory, the original sovereign renounced its sovereignty in the peace treaty, but no “recipient country” was designated.  In such situations, U.S. court decisions have found that United States Military Government (USMG) jurisdiction continues, and such an area is “foreign territory under the dominion of the United States.”  Cuba, as a result of the Spanish American War, and before its independence, is a very prominent example</a:t>
            </a:r>
            <a:r>
              <a:rPr lang="en-US" sz="1800" dirty="0" smtClean="0"/>
              <a:t>.</a:t>
            </a:r>
            <a:endParaRPr lang="en-US" sz="1600" dirty="0"/>
          </a:p>
        </p:txBody>
      </p:sp>
    </p:spTree>
    <p:extLst>
      <p:ext uri="{BB962C8B-B14F-4D97-AF65-F5344CB8AC3E}">
        <p14:creationId xmlns="" xmlns:p14="http://schemas.microsoft.com/office/powerpoint/2010/main" val="3830677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855</TotalTime>
  <Words>9173</Words>
  <Application>Microsoft Office PowerPoint</Application>
  <PresentationFormat>如螢幕大小 (4:3)</PresentationFormat>
  <Paragraphs>520</Paragraphs>
  <Slides>71</Slides>
  <Notes>1</Notes>
  <HiddenSlides>0</HiddenSlides>
  <MMClips>0</MMClips>
  <ScaleCrop>false</ScaleCrop>
  <HeadingPairs>
    <vt:vector size="4" baseType="variant">
      <vt:variant>
        <vt:lpstr>佈景主題</vt:lpstr>
      </vt:variant>
      <vt:variant>
        <vt:i4>1</vt:i4>
      </vt:variant>
      <vt:variant>
        <vt:lpstr>投影片標題</vt:lpstr>
      </vt:variant>
      <vt:variant>
        <vt:i4>71</vt:i4>
      </vt:variant>
    </vt:vector>
  </HeadingPairs>
  <TitlesOfParts>
    <vt:vector size="72" baseType="lpstr">
      <vt:lpstr>Office Theme</vt:lpstr>
      <vt:lpstr>A Derivation of the International Legal Status of Taiwan</vt:lpstr>
      <vt:lpstr>Index</vt:lpstr>
      <vt:lpstr>Index</vt:lpstr>
      <vt:lpstr>Index</vt:lpstr>
      <vt:lpstr>Index</vt:lpstr>
      <vt:lpstr>投影片 6</vt:lpstr>
      <vt:lpstr>投影片 7</vt:lpstr>
      <vt:lpstr>投影片 8</vt:lpstr>
      <vt:lpstr>投影片 9</vt:lpstr>
      <vt:lpstr>投影片 10</vt:lpstr>
      <vt:lpstr>投影片 11</vt:lpstr>
      <vt:lpstr>Laws of War Studies</vt:lpstr>
      <vt:lpstr>投影片 13</vt:lpstr>
      <vt:lpstr>投影片 14</vt:lpstr>
      <vt:lpstr>Rigorous Distinctions are Needed</vt:lpstr>
      <vt:lpstr>Territorial Cession in the Modern World</vt:lpstr>
      <vt:lpstr>United States Military Government (USMG)</vt:lpstr>
      <vt:lpstr>TAIWAN and WWII in the Pacific</vt:lpstr>
      <vt:lpstr>投影片 19</vt:lpstr>
      <vt:lpstr>The Military Occupation of Taiwan</vt:lpstr>
      <vt:lpstr>The Signing of the SFPT</vt:lpstr>
      <vt:lpstr>Implementing the Specifications of the SFPT</vt:lpstr>
      <vt:lpstr>A Civilian View of Taiwan in the Post-WWII Era</vt:lpstr>
      <vt:lpstr>"Problems" of the Civilian View</vt:lpstr>
      <vt:lpstr>Important Steps in the Development of the Republic of China’s Legal Position in Taiwan</vt:lpstr>
      <vt:lpstr>Important Steps in the Development of the Republic of China’s Legal Position in Taiwan</vt:lpstr>
      <vt:lpstr>Important Steps in the Development of the Republic of China’s Legal Position in Taiwan</vt:lpstr>
      <vt:lpstr>Important Steps in the Development of the Republic of China’s Legal Position in Taiwan</vt:lpstr>
      <vt:lpstr>Summary Conclusions for Taiwan</vt:lpstr>
      <vt:lpstr>The 1952 SFPT</vt:lpstr>
      <vt:lpstr>Is Taiwan a part of Japan?</vt:lpstr>
      <vt:lpstr>Is Taiwan a part of China?</vt:lpstr>
      <vt:lpstr>Is Taiwan a part of the United States?</vt:lpstr>
      <vt:lpstr>Taiwan: Conquered Territory of the United States</vt:lpstr>
      <vt:lpstr>Peace Treaty Specifications for Cuba and Taiwan</vt:lpstr>
      <vt:lpstr>WWII in the Pacific</vt:lpstr>
      <vt:lpstr>Proxy Occupying Force</vt:lpstr>
      <vt:lpstr>Chinese government in exile in Taipei</vt:lpstr>
      <vt:lpstr>The Separate Customs Territory of Taiwan, Penghu, Kinmen and Matsu</vt:lpstr>
      <vt:lpstr>The ROC in Taiwan</vt:lpstr>
      <vt:lpstr>Introduction to fundamental Laws of War Concepts</vt:lpstr>
      <vt:lpstr>Military Government</vt:lpstr>
      <vt:lpstr>Military Government</vt:lpstr>
      <vt:lpstr>The End of Military Government</vt:lpstr>
      <vt:lpstr>The End of Military Government</vt:lpstr>
      <vt:lpstr>The End of Military Government</vt:lpstr>
      <vt:lpstr>USMG jurisdiction over Taiwan is still active</vt:lpstr>
      <vt:lpstr>USMG jurisdiction over Taiwan is still active</vt:lpstr>
      <vt:lpstr>The Principle of Conquest</vt:lpstr>
      <vt:lpstr>The Principle of Conquest</vt:lpstr>
      <vt:lpstr>投影片 51</vt:lpstr>
      <vt:lpstr>Sources of International Law</vt:lpstr>
      <vt:lpstr>Sources of the Laws of War</vt:lpstr>
      <vt:lpstr>Native Taiwanese and ROC Exiles</vt:lpstr>
      <vt:lpstr>Native Taiwanese and ROC Exiles</vt:lpstr>
      <vt:lpstr>United States Treatment of Taiwan as a “Trusteeship”</vt:lpstr>
      <vt:lpstr>United States Treatment of Taiwan as a “Trusteeship”</vt:lpstr>
      <vt:lpstr>Taiwan as a U.S. Insular Area</vt:lpstr>
      <vt:lpstr>Taiwan as a U.S. Insular Area</vt:lpstr>
      <vt:lpstr>Taiwan and the Montevideo Convention</vt:lpstr>
      <vt:lpstr>投影片 61</vt:lpstr>
      <vt:lpstr>Serious Violations of International Law</vt:lpstr>
      <vt:lpstr>U.S. Constitution, supremacy clause</vt:lpstr>
      <vt:lpstr>Collected Statements from the U.S. Executive Branch and the Courts</vt:lpstr>
      <vt:lpstr>投影片 65</vt:lpstr>
      <vt:lpstr>投影片 66</vt:lpstr>
      <vt:lpstr>投影片 67</vt:lpstr>
      <vt:lpstr>投影片 68</vt:lpstr>
      <vt:lpstr>投影片 69</vt:lpstr>
      <vt:lpstr>投影片 70</vt:lpstr>
      <vt:lpstr>投影片 71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Derivation of the International Legal Status of Taiwan</dc:title>
  <dc:creator>Taiwan - U.S. Democracy Association</dc:creator>
  <cp:lastModifiedBy>User</cp:lastModifiedBy>
  <cp:revision>932</cp:revision>
  <dcterms:created xsi:type="dcterms:W3CDTF">2014-09-14T18:48:39Z</dcterms:created>
  <dcterms:modified xsi:type="dcterms:W3CDTF">2015-04-27T14:39:19Z</dcterms:modified>
</cp:coreProperties>
</file>